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4" r:id="rId1"/>
  </p:sldMasterIdLst>
  <p:sldIdLst>
    <p:sldId id="256" r:id="rId2"/>
    <p:sldId id="279" r:id="rId3"/>
    <p:sldId id="257" r:id="rId4"/>
    <p:sldId id="280" r:id="rId5"/>
    <p:sldId id="271" r:id="rId6"/>
    <p:sldId id="265" r:id="rId7"/>
    <p:sldId id="272" r:id="rId8"/>
    <p:sldId id="274" r:id="rId9"/>
    <p:sldId id="267" r:id="rId10"/>
    <p:sldId id="258" r:id="rId11"/>
    <p:sldId id="259" r:id="rId12"/>
    <p:sldId id="268" r:id="rId13"/>
    <p:sldId id="260" r:id="rId14"/>
    <p:sldId id="270" r:id="rId15"/>
    <p:sldId id="273" r:id="rId16"/>
    <p:sldId id="261" r:id="rId17"/>
    <p:sldId id="262" r:id="rId18"/>
    <p:sldId id="278" r:id="rId19"/>
    <p:sldId id="276" r:id="rId20"/>
    <p:sldId id="275" r:id="rId21"/>
    <p:sldId id="263" r:id="rId22"/>
    <p:sldId id="277" r:id="rId23"/>
    <p:sldId id="264" r:id="rId24"/>
    <p:sldId id="26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407" autoAdjust="0"/>
  </p:normalViewPr>
  <p:slideViewPr>
    <p:cSldViewPr snapToGrid="0">
      <p:cViewPr varScale="1">
        <p:scale>
          <a:sx n="86" d="100"/>
          <a:sy n="86" d="100"/>
        </p:scale>
        <p:origin x="30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244793A9-7C6C-4D08-92F6-F1F92C238736}" type="datetime1">
              <a:rPr lang="en-US" smtClean="0"/>
              <a:t>4/7/2021</a:t>
            </a:fld>
            <a:endParaRPr lang="en-US" dirty="0"/>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FAEF9944-A4F6-4C59-AEBD-678D6480B8EA}" type="slidenum">
              <a:rPr lang="en-US" dirty="0"/>
              <a:pPr/>
              <a:t>‹#›</a:t>
            </a:fld>
            <a:endParaRPr lang="en-US" dirty="0"/>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1650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272F62-41D9-41B4-A742-F07D327A573D}" type="datetime1">
              <a:rPr lang="en-US" smtClean="0"/>
              <a:t>4/7/2021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C2DDC-3DE1-4FDF-B28A-602F238FEF92}" type="slidenum">
              <a:rPr lang="en-US" smtClean="0"/>
              <a:t>‹#›</a:t>
            </a:fld>
            <a:endParaRPr lang="en-US"/>
          </a:p>
        </p:txBody>
      </p:sp>
    </p:spTree>
    <p:extLst>
      <p:ext uri="{BB962C8B-B14F-4D97-AF65-F5344CB8AC3E}">
        <p14:creationId xmlns:p14="http://schemas.microsoft.com/office/powerpoint/2010/main" val="1294696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2EF911B4-2B8A-4B9C-8112-6F5C986D46F7}" type="datetime1">
              <a:rPr lang="en-US" smtClean="0"/>
              <a:t>4/7/2021</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A7DC2DDC-3DE1-4FDF-B28A-602F238FEF92}" type="slidenum">
              <a:rPr lang="en-US" smtClean="0"/>
              <a:t>‹#›</a:t>
            </a:fld>
            <a:endParaRPr lang="en-US"/>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5479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9809AE-CC9B-40F1-A78D-095B17B59456}"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DC2DDC-3DE1-4FDF-B28A-602F238FEF92}" type="slidenum">
              <a:rPr lang="en-US" smtClean="0"/>
              <a:t>‹#›</a:t>
            </a:fld>
            <a:endParaRPr lang="en-US"/>
          </a:p>
        </p:txBody>
      </p:sp>
    </p:spTree>
    <p:extLst>
      <p:ext uri="{BB962C8B-B14F-4D97-AF65-F5344CB8AC3E}">
        <p14:creationId xmlns:p14="http://schemas.microsoft.com/office/powerpoint/2010/main" val="98268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782438-B4B8-4A3B-81C9-F825F3AAC376}" type="datetime1">
              <a:rPr lang="en-US" smtClean="0"/>
              <a:t>4/7/2021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1012506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00E4997B-1FE4-47A8-9028-DEF54467F1A4}" type="datetime1">
              <a:rPr lang="en-US" smtClean="0"/>
              <a:t>4/7/2021</a:t>
            </a:fld>
            <a:endParaRPr lang="en-US" dirty="0"/>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FAEF9944-A4F6-4C59-AEBD-678D6480B8EA}" type="slidenum">
              <a:rPr lang="en-US" dirty="0"/>
              <a:pPr/>
              <a:t>‹#›</a:t>
            </a:fld>
            <a:endParaRPr lang="en-US" dirty="0"/>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1790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33E2A4-FC2B-4C62-99D1-22A122804089}" type="datetime1">
              <a:rPr lang="en-US" smtClean="0"/>
              <a:t>4/7/2021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124821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178FDE-D23B-4B1F-9C84-7727D2CE25D7}" type="datetime1">
              <a:rPr lang="en-US" smtClean="0"/>
              <a:t>4/7/2021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280390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1E6DC1-AD37-4838-9FEB-59E5E9793810}" type="datetime1">
              <a:rPr lang="en-US" smtClean="0"/>
              <a:t>4/7/2021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117068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1D4326B5-3923-4825-B39D-26824402D2D6}" type="datetime1">
              <a:rPr lang="en-US" smtClean="0"/>
              <a:t>4/7/2021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DC2DDC-3DE1-4FDF-B28A-602F238FEF92}" type="slidenum">
              <a:rPr lang="en-US" smtClean="0"/>
              <a:t>‹#›</a:t>
            </a:fld>
            <a:endParaRPr lang="en-US"/>
          </a:p>
        </p:txBody>
      </p:sp>
    </p:spTree>
    <p:extLst>
      <p:ext uri="{BB962C8B-B14F-4D97-AF65-F5344CB8AC3E}">
        <p14:creationId xmlns:p14="http://schemas.microsoft.com/office/powerpoint/2010/main" val="3067819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7F77A073-F441-4A2C-AEED-DA5AB371EE5F}" type="datetime1">
              <a:rPr lang="en-US" smtClean="0"/>
              <a:t>4/7/2021</a:t>
            </a:fld>
            <a:endParaRPr lang="en-US" dirty="0"/>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FAEF9944-A4F6-4C59-AEBD-678D6480B8EA}" type="slidenum">
              <a:rPr lang="en-US" dirty="0"/>
              <a:pPr/>
              <a:t>‹#›</a:t>
            </a:fld>
            <a:endParaRPr lang="en-US" dirty="0"/>
          </a:p>
        </p:txBody>
      </p:sp>
    </p:spTree>
    <p:extLst>
      <p:ext uri="{BB962C8B-B14F-4D97-AF65-F5344CB8AC3E}">
        <p14:creationId xmlns:p14="http://schemas.microsoft.com/office/powerpoint/2010/main" val="235131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D59920AA-4634-43CD-9C1A-EA35C3EB9627}" type="datetime1">
              <a:rPr lang="en-US" smtClean="0"/>
              <a:t>4/7/2021</a:t>
            </a:fld>
            <a:endParaRPr lang="en-US" dirty="0"/>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FAEF9944-A4F6-4C59-AEBD-678D6480B8EA}" type="slidenum">
              <a:rPr lang="en-US" dirty="0"/>
              <a:pPr/>
              <a:t>‹#›</a:t>
            </a:fld>
            <a:endParaRPr lang="en-US" dirty="0"/>
          </a:p>
        </p:txBody>
      </p:sp>
    </p:spTree>
    <p:extLst>
      <p:ext uri="{BB962C8B-B14F-4D97-AF65-F5344CB8AC3E}">
        <p14:creationId xmlns:p14="http://schemas.microsoft.com/office/powerpoint/2010/main" val="2252941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A5D330AF-CDB6-4B06-9433-B8653C157AA0}" type="datetime1">
              <a:rPr lang="en-US" smtClean="0"/>
              <a:t>4/7/2021</a:t>
            </a:fld>
            <a:endParaRPr lang="en-US" dirty="0"/>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A7DC2DDC-3DE1-4FDF-B28A-602F238FEF92}" type="slidenum">
              <a:rPr lang="en-US" smtClean="0"/>
              <a:t>‹#›</a:t>
            </a:fld>
            <a:endParaRPr lang="en-US"/>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8005577"/>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 id="2147484036"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forms.office.com/Pages/ResponsePage.aspx?id=stCUjnatcEWKlqfDkvAuBQ8vLF-cnDZAtI28waNszkFUQUNUTTIzR0s4T0paMzE5UTYwMDBNVU84OC4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5518B-4F82-4E4C-98F1-4A2C66A3C7CF}"/>
              </a:ext>
            </a:extLst>
          </p:cNvPr>
          <p:cNvSpPr>
            <a:spLocks noGrp="1"/>
          </p:cNvSpPr>
          <p:nvPr>
            <p:ph type="ctrTitle"/>
          </p:nvPr>
        </p:nvSpPr>
        <p:spPr/>
        <p:txBody>
          <a:bodyPr>
            <a:normAutofit/>
          </a:bodyPr>
          <a:lstStyle/>
          <a:p>
            <a:r>
              <a:rPr lang="sr-Cyrl-RS" i="1" dirty="0">
                <a:latin typeface="Times New Roman" panose="02020603050405020304" pitchFamily="18" charset="0"/>
                <a:cs typeface="Times New Roman" panose="02020603050405020304" pitchFamily="18" charset="0"/>
              </a:rPr>
              <a:t>Како се припремити за завршни испит? </a:t>
            </a:r>
            <a:r>
              <a:rPr lang="sr-Cyrl-RS" sz="2400" dirty="0">
                <a:latin typeface="Times New Roman" panose="02020603050405020304" pitchFamily="18" charset="0"/>
                <a:cs typeface="Times New Roman" panose="02020603050405020304" pitchFamily="18" charset="0"/>
              </a:rPr>
              <a:t>– повезаност треме и успеха на испиту</a:t>
            </a:r>
            <a:endParaRPr lang="en-US" sz="24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2234F756-CACF-469F-BA60-28A555D6256E}"/>
              </a:ext>
            </a:extLst>
          </p:cNvPr>
          <p:cNvSpPr>
            <a:spLocks noGrp="1"/>
          </p:cNvSpPr>
          <p:nvPr>
            <p:ph type="subTitle" idx="1"/>
          </p:nvPr>
        </p:nvSpPr>
        <p:spPr/>
        <p:txBody>
          <a:bodyPr/>
          <a:lstStyle/>
          <a:p>
            <a:r>
              <a:rPr lang="sr-Cyrl-RS" dirty="0">
                <a:latin typeface="Times New Roman" panose="02020603050405020304" pitchFamily="18" charset="0"/>
                <a:cs typeface="Times New Roman" panose="02020603050405020304" pitchFamily="18" charset="0"/>
              </a:rPr>
              <a:t>Марија Томашевић Звиздић</a:t>
            </a:r>
          </a:p>
          <a:p>
            <a:r>
              <a:rPr lang="sr-Cyrl-RS" dirty="0">
                <a:latin typeface="Times New Roman" panose="02020603050405020304" pitchFamily="18" charset="0"/>
                <a:cs typeface="Times New Roman" panose="02020603050405020304" pitchFamily="18" charset="0"/>
              </a:rPr>
              <a:t>психолог</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6757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D9C26-FEF2-4305-92D8-0CA7F5A1B1FE}"/>
              </a:ext>
            </a:extLst>
          </p:cNvPr>
          <p:cNvSpPr>
            <a:spLocks noGrp="1"/>
          </p:cNvSpPr>
          <p:nvPr>
            <p:ph type="title"/>
          </p:nvPr>
        </p:nvSpPr>
        <p:spPr/>
        <p:txBody>
          <a:bodyPr/>
          <a:lstStyle/>
          <a:p>
            <a:r>
              <a:rPr lang="sr-Cyrl-RS" dirty="0"/>
              <a:t>Да ли  трема увек утиче негативно на наше постигнуће?</a:t>
            </a:r>
            <a:endParaRPr lang="en-US" dirty="0"/>
          </a:p>
        </p:txBody>
      </p:sp>
      <p:sp>
        <p:nvSpPr>
          <p:cNvPr id="3" name="Text Placeholder 2">
            <a:extLst>
              <a:ext uri="{FF2B5EF4-FFF2-40B4-BE49-F238E27FC236}">
                <a16:creationId xmlns:a16="http://schemas.microsoft.com/office/drawing/2014/main" id="{3F9220B6-B3A1-4DF6-946B-4843578DBE80}"/>
              </a:ext>
            </a:extLst>
          </p:cNvPr>
          <p:cNvSpPr>
            <a:spLocks noGrp="1"/>
          </p:cNvSpPr>
          <p:nvPr>
            <p:ph type="body" idx="1"/>
          </p:nvPr>
        </p:nvSpPr>
        <p:spPr>
          <a:xfrm>
            <a:off x="1596389" y="2293480"/>
            <a:ext cx="4160520" cy="392570"/>
          </a:xfrm>
        </p:spPr>
        <p:txBody>
          <a:bodyPr>
            <a:normAutofit fontScale="92500" lnSpcReduction="10000"/>
          </a:bodyPr>
          <a:lstStyle/>
          <a:p>
            <a:pPr algn="ctr"/>
            <a:r>
              <a:rPr lang="sr-Cyrl-RS" b="1" dirty="0"/>
              <a:t>Стимулативна трема</a:t>
            </a:r>
            <a:endParaRPr lang="en-US" b="1" dirty="0"/>
          </a:p>
        </p:txBody>
      </p:sp>
      <p:sp>
        <p:nvSpPr>
          <p:cNvPr id="4" name="Content Placeholder 3">
            <a:extLst>
              <a:ext uri="{FF2B5EF4-FFF2-40B4-BE49-F238E27FC236}">
                <a16:creationId xmlns:a16="http://schemas.microsoft.com/office/drawing/2014/main" id="{81EA3BDA-8342-4B2C-A5C9-0E3A8B95D1D1}"/>
              </a:ext>
            </a:extLst>
          </p:cNvPr>
          <p:cNvSpPr>
            <a:spLocks noGrp="1"/>
          </p:cNvSpPr>
          <p:nvPr>
            <p:ph sz="half" idx="2"/>
          </p:nvPr>
        </p:nvSpPr>
        <p:spPr>
          <a:xfrm>
            <a:off x="606322" y="2776257"/>
            <a:ext cx="5570220" cy="2725370"/>
          </a:xfrm>
        </p:spPr>
        <p:txBody>
          <a:bodyPr>
            <a:normAutofit fontScale="85000" lnSpcReduction="20000"/>
          </a:bodyPr>
          <a:lstStyle/>
          <a:p>
            <a:r>
              <a:rPr lang="ru-RU" dirty="0"/>
              <a:t>Стимулативна трема </a:t>
            </a:r>
            <a:r>
              <a:rPr lang="ru-RU" b="1" dirty="0"/>
              <a:t>мотивише и покреће особу да се што боље припреми за ситуацију од које страхује, да преиспита своје способности, знања, вештине, да се више ангажује, уложи више времена и труда.</a:t>
            </a:r>
            <a:r>
              <a:rPr lang="ru-RU" dirty="0"/>
              <a:t> Самим тим је </a:t>
            </a:r>
            <a:r>
              <a:rPr lang="ru-RU" sz="2100" dirty="0"/>
              <a:t>позитивна</a:t>
            </a:r>
            <a:r>
              <a:rPr lang="ru-RU" dirty="0"/>
              <a:t>, чак и пожељна јер подиже ниво узбуђења целог организма и помаже особи да се што боље снађе у ситуацији која следи. Карактеристично у тим случајевима је да се трема осећа непосредно пред саму ситуацију (одговарање, тест, наступ), а чим се особа нађе у конкретној ситуацији, трема престаје и особа добро обавља свој задатак.</a:t>
            </a:r>
            <a:endParaRPr lang="en-US" dirty="0"/>
          </a:p>
        </p:txBody>
      </p:sp>
      <p:sp>
        <p:nvSpPr>
          <p:cNvPr id="5" name="Text Placeholder 4">
            <a:extLst>
              <a:ext uri="{FF2B5EF4-FFF2-40B4-BE49-F238E27FC236}">
                <a16:creationId xmlns:a16="http://schemas.microsoft.com/office/drawing/2014/main" id="{4980C5D7-E75F-40F6-B7A1-5F9D6399811E}"/>
              </a:ext>
            </a:extLst>
          </p:cNvPr>
          <p:cNvSpPr>
            <a:spLocks noGrp="1"/>
          </p:cNvSpPr>
          <p:nvPr>
            <p:ph type="body" sz="quarter" idx="3"/>
          </p:nvPr>
        </p:nvSpPr>
        <p:spPr>
          <a:xfrm>
            <a:off x="7543751" y="2184704"/>
            <a:ext cx="4160520" cy="501346"/>
          </a:xfrm>
        </p:spPr>
        <p:txBody>
          <a:bodyPr>
            <a:normAutofit fontScale="92500" lnSpcReduction="10000"/>
          </a:bodyPr>
          <a:lstStyle/>
          <a:p>
            <a:pPr algn="ctr"/>
            <a:r>
              <a:rPr lang="sr-Cyrl-RS" b="1" dirty="0"/>
              <a:t>Инхибиторна трема</a:t>
            </a:r>
            <a:endParaRPr lang="en-US" b="1" dirty="0"/>
          </a:p>
        </p:txBody>
      </p:sp>
      <p:sp>
        <p:nvSpPr>
          <p:cNvPr id="6" name="Content Placeholder 5">
            <a:extLst>
              <a:ext uri="{FF2B5EF4-FFF2-40B4-BE49-F238E27FC236}">
                <a16:creationId xmlns:a16="http://schemas.microsoft.com/office/drawing/2014/main" id="{127C5A11-8E96-4A7E-9F2F-53C3D7F1929B}"/>
              </a:ext>
            </a:extLst>
          </p:cNvPr>
          <p:cNvSpPr>
            <a:spLocks noGrp="1"/>
          </p:cNvSpPr>
          <p:nvPr>
            <p:ph sz="quarter" idx="4"/>
          </p:nvPr>
        </p:nvSpPr>
        <p:spPr>
          <a:xfrm>
            <a:off x="6355080" y="2776257"/>
            <a:ext cx="5349191" cy="2725370"/>
          </a:xfrm>
        </p:spPr>
        <p:txBody>
          <a:bodyPr>
            <a:normAutofit fontScale="85000" lnSpcReduction="20000"/>
          </a:bodyPr>
          <a:lstStyle/>
          <a:p>
            <a:r>
              <a:rPr lang="ru-RU" dirty="0"/>
              <a:t>Инхибиторна трема скоро у потпуности </a:t>
            </a:r>
            <a:r>
              <a:rPr lang="ru-RU" b="1" dirty="0"/>
              <a:t>блокира особу и испољава се као избегавање и одустајање од будуће ситуације. </a:t>
            </a:r>
            <a:r>
              <a:rPr lang="ru-RU" dirty="0"/>
              <a:t>Ова трема се јавља када особа процењује да је потпуно неспремна за дату ситуацију и да она превазилази њене могућности. Ова процена, наравно, не мора бити тачна (најчешће и није), али особа која осећа ову врсту треме чврсто верује у њу. Инхибиторна трема је углавном непожељна јер онемогућава да особа покаже и оно што заправо зна и за шта је способна. </a:t>
            </a:r>
            <a:endParaRPr lang="en-US" dirty="0"/>
          </a:p>
        </p:txBody>
      </p:sp>
      <p:pic>
        <p:nvPicPr>
          <p:cNvPr id="15" name="Picture 14">
            <a:extLst>
              <a:ext uri="{FF2B5EF4-FFF2-40B4-BE49-F238E27FC236}">
                <a16:creationId xmlns:a16="http://schemas.microsoft.com/office/drawing/2014/main" id="{C4729630-4630-481B-B532-0E8A1BB2A6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9130" y="5294376"/>
            <a:ext cx="4114800" cy="1563624"/>
          </a:xfrm>
          <a:prstGeom prst="rect">
            <a:avLst/>
          </a:prstGeom>
        </p:spPr>
      </p:pic>
    </p:spTree>
    <p:extLst>
      <p:ext uri="{BB962C8B-B14F-4D97-AF65-F5344CB8AC3E}">
        <p14:creationId xmlns:p14="http://schemas.microsoft.com/office/powerpoint/2010/main" val="173000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E6AB9-6F11-439D-8754-95BC52F0125A}"/>
              </a:ext>
            </a:extLst>
          </p:cNvPr>
          <p:cNvSpPr>
            <a:spLocks noGrp="1"/>
          </p:cNvSpPr>
          <p:nvPr>
            <p:ph type="title"/>
          </p:nvPr>
        </p:nvSpPr>
        <p:spPr/>
        <p:txBody>
          <a:bodyPr/>
          <a:lstStyle/>
          <a:p>
            <a:r>
              <a:rPr lang="sr-Cyrl-RS" dirty="0"/>
              <a:t>Зашто се јавља трема пред завршни испит?</a:t>
            </a:r>
            <a:endParaRPr lang="en-US" dirty="0"/>
          </a:p>
        </p:txBody>
      </p:sp>
      <p:sp>
        <p:nvSpPr>
          <p:cNvPr id="3" name="Content Placeholder 2">
            <a:extLst>
              <a:ext uri="{FF2B5EF4-FFF2-40B4-BE49-F238E27FC236}">
                <a16:creationId xmlns:a16="http://schemas.microsoft.com/office/drawing/2014/main" id="{DD734893-619B-43D1-B090-BBA6F78AEB5B}"/>
              </a:ext>
            </a:extLst>
          </p:cNvPr>
          <p:cNvSpPr>
            <a:spLocks noGrp="1"/>
          </p:cNvSpPr>
          <p:nvPr>
            <p:ph idx="1"/>
          </p:nvPr>
        </p:nvSpPr>
        <p:spPr>
          <a:xfrm>
            <a:off x="571501" y="2438400"/>
            <a:ext cx="8526780" cy="3219450"/>
          </a:xfrm>
        </p:spPr>
        <p:txBody>
          <a:bodyPr>
            <a:normAutofit fontScale="92500" lnSpcReduction="20000"/>
          </a:bodyPr>
          <a:lstStyle/>
          <a:p>
            <a:r>
              <a:rPr lang="ru-RU" dirty="0"/>
              <a:t>Трема или страх од неуспеха је очекивана реакција када се нађемо у новим и непознатим ситуацијама, када смо свесни да нисмо довољно припремљени за дату ситуацију или када проценимо да очекивања у датој ситуацији  превазилазе наше капацитете за успешну реализацију. Уколико се страх од неуспеха понавља у различитим ситуацијама и процена особе није у складу са реалним стањем, можемо говорити о унутрашњој несигурности особе и неадекватној реакцији на ситуацију коју процењујемо као стресну и опасну по нас.Као и код сваке друге  реакције организма на стрес, јавља се низ физиолошких симптома које смо већ помињали, а чији је еволутивни смисао да припреме особу на потенцијално </a:t>
            </a:r>
            <a:r>
              <a:rPr lang="en-US" dirty="0"/>
              <a:t>“</a:t>
            </a:r>
            <a:r>
              <a:rPr lang="ru-RU" dirty="0"/>
              <a:t>опасну</a:t>
            </a:r>
            <a:r>
              <a:rPr lang="en-US" dirty="0"/>
              <a:t>”</a:t>
            </a:r>
            <a:r>
              <a:rPr lang="ru-RU" dirty="0"/>
              <a:t> ситуацију (тзв. </a:t>
            </a:r>
            <a:r>
              <a:rPr lang="en-US" dirty="0"/>
              <a:t>“</a:t>
            </a:r>
            <a:r>
              <a:rPr lang="ru-RU" dirty="0"/>
              <a:t>бори се или бежи</a:t>
            </a:r>
            <a:r>
              <a:rPr lang="en-US" dirty="0"/>
              <a:t>”</a:t>
            </a:r>
            <a:r>
              <a:rPr lang="ru-RU" dirty="0"/>
              <a:t> ситуацију).</a:t>
            </a:r>
            <a:endParaRPr lang="en-US" dirty="0"/>
          </a:p>
        </p:txBody>
      </p:sp>
      <p:pic>
        <p:nvPicPr>
          <p:cNvPr id="7" name="Picture 6">
            <a:extLst>
              <a:ext uri="{FF2B5EF4-FFF2-40B4-BE49-F238E27FC236}">
                <a16:creationId xmlns:a16="http://schemas.microsoft.com/office/drawing/2014/main" id="{B9D86539-0692-42B1-ADE8-59BE092003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8281" y="3062287"/>
            <a:ext cx="2324100" cy="1971675"/>
          </a:xfrm>
          <a:prstGeom prst="rect">
            <a:avLst/>
          </a:prstGeom>
        </p:spPr>
      </p:pic>
    </p:spTree>
    <p:extLst>
      <p:ext uri="{BB962C8B-B14F-4D97-AF65-F5344CB8AC3E}">
        <p14:creationId xmlns:p14="http://schemas.microsoft.com/office/powerpoint/2010/main" val="123398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861E7-4AC9-4BEA-B9A0-A733F2153328}"/>
              </a:ext>
            </a:extLst>
          </p:cNvPr>
          <p:cNvSpPr>
            <a:spLocks noGrp="1"/>
          </p:cNvSpPr>
          <p:nvPr>
            <p:ph type="title"/>
          </p:nvPr>
        </p:nvSpPr>
        <p:spPr/>
        <p:txBody>
          <a:bodyPr/>
          <a:lstStyle/>
          <a:p>
            <a:r>
              <a:rPr lang="ru-RU" dirty="0"/>
              <a:t>Зашто се јавља трема пред завршни испит?</a:t>
            </a:r>
            <a:endParaRPr lang="en-US" dirty="0"/>
          </a:p>
        </p:txBody>
      </p:sp>
      <p:sp>
        <p:nvSpPr>
          <p:cNvPr id="3" name="Content Placeholder 2">
            <a:extLst>
              <a:ext uri="{FF2B5EF4-FFF2-40B4-BE49-F238E27FC236}">
                <a16:creationId xmlns:a16="http://schemas.microsoft.com/office/drawing/2014/main" id="{34C2E389-47F2-4F83-9101-5458AB686D9A}"/>
              </a:ext>
            </a:extLst>
          </p:cNvPr>
          <p:cNvSpPr>
            <a:spLocks noGrp="1"/>
          </p:cNvSpPr>
          <p:nvPr>
            <p:ph idx="1"/>
          </p:nvPr>
        </p:nvSpPr>
        <p:spPr>
          <a:xfrm>
            <a:off x="632484" y="2291139"/>
            <a:ext cx="10927031" cy="3608070"/>
          </a:xfrm>
        </p:spPr>
        <p:txBody>
          <a:bodyPr>
            <a:normAutofit/>
          </a:bodyPr>
          <a:lstStyle/>
          <a:p>
            <a:r>
              <a:rPr lang="sr-Cyrl-RS" sz="1900" u="sng" dirty="0"/>
              <a:t>Запамти </a:t>
            </a:r>
            <a:r>
              <a:rPr lang="sr-Cyrl-RS" sz="1900" dirty="0"/>
              <a:t>да  </a:t>
            </a:r>
            <a:r>
              <a:rPr lang="sr-Cyrl-RS" sz="1900" b="1" dirty="0"/>
              <a:t>испит  има за циљ да утврди твоје знање из одређених области  у том једном тренутку и није одраз свих твојих способности, интелигенције и укупног знања, већ твог уложеног труда и ангажовања, припремљености и сналажења у стресним ситуацијама.</a:t>
            </a:r>
          </a:p>
          <a:p>
            <a:r>
              <a:rPr lang="sr-Cyrl-RS" sz="1900" dirty="0"/>
              <a:t>Сама ситуација тестирања је стресна за многе ученике. То је  нова ситуација, различита од уобичајног боравка на часу ( недоступне су ти књиге, телефон, сва потенцијална ометања су смањена на најмању могућу меру), физички и ментално захтевна ( 2 сата седења на једном месту без померања, разговарања са другима), понашање ученика је под појачаном контролом  наставника, постоји јасно утврђена процедура која се мора поштовати, мере удаљавања са испита уколико се не испоштују прописана правила понашања на испиту..</a:t>
            </a:r>
            <a:endParaRPr lang="en-US" sz="1900" dirty="0"/>
          </a:p>
        </p:txBody>
      </p:sp>
      <p:pic>
        <p:nvPicPr>
          <p:cNvPr id="5" name="Picture 4">
            <a:extLst>
              <a:ext uri="{FF2B5EF4-FFF2-40B4-BE49-F238E27FC236}">
                <a16:creationId xmlns:a16="http://schemas.microsoft.com/office/drawing/2014/main" id="{59848DFC-F9B1-4DE4-9B51-34E1F4C414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3700" y="5381404"/>
            <a:ext cx="5463540" cy="1200150"/>
          </a:xfrm>
          <a:prstGeom prst="rect">
            <a:avLst/>
          </a:prstGeom>
        </p:spPr>
      </p:pic>
    </p:spTree>
    <p:extLst>
      <p:ext uri="{BB962C8B-B14F-4D97-AF65-F5344CB8AC3E}">
        <p14:creationId xmlns:p14="http://schemas.microsoft.com/office/powerpoint/2010/main" val="1146557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42679-74F6-445C-B7EB-802B1BC52C09}"/>
              </a:ext>
            </a:extLst>
          </p:cNvPr>
          <p:cNvSpPr>
            <a:spLocks noGrp="1"/>
          </p:cNvSpPr>
          <p:nvPr>
            <p:ph type="title"/>
          </p:nvPr>
        </p:nvSpPr>
        <p:spPr/>
        <p:txBody>
          <a:bodyPr/>
          <a:lstStyle/>
          <a:p>
            <a:r>
              <a:rPr lang="sr-Cyrl-RS" dirty="0"/>
              <a:t>Који су узроци треме?</a:t>
            </a:r>
            <a:endParaRPr lang="en-US" dirty="0"/>
          </a:p>
        </p:txBody>
      </p:sp>
      <p:sp>
        <p:nvSpPr>
          <p:cNvPr id="3" name="Content Placeholder 2">
            <a:extLst>
              <a:ext uri="{FF2B5EF4-FFF2-40B4-BE49-F238E27FC236}">
                <a16:creationId xmlns:a16="http://schemas.microsoft.com/office/drawing/2014/main" id="{D853B380-76CA-49CA-B6CE-C28BBD86AD73}"/>
              </a:ext>
            </a:extLst>
          </p:cNvPr>
          <p:cNvSpPr>
            <a:spLocks noGrp="1"/>
          </p:cNvSpPr>
          <p:nvPr>
            <p:ph idx="1"/>
          </p:nvPr>
        </p:nvSpPr>
        <p:spPr>
          <a:xfrm>
            <a:off x="628651" y="2438400"/>
            <a:ext cx="8881110" cy="3585210"/>
          </a:xfrm>
        </p:spPr>
        <p:txBody>
          <a:bodyPr>
            <a:normAutofit fontScale="92500" lnSpcReduction="20000"/>
          </a:bodyPr>
          <a:lstStyle/>
          <a:p>
            <a:r>
              <a:rPr lang="ru-RU" dirty="0"/>
              <a:t>Узроци треме могу бити различити- у нереалним и високим очекивањима ученика од самог себе, високи захтеви и очекивања родитеља према својој деци, научен образац понашања у стресним ситуацијама, страх ученика од реакције других на  његов неуспех (одељења, наставника), несигурност ученика, страх од критике, јавног наступа, слике о себи коју има свако од нас.</a:t>
            </a:r>
          </a:p>
          <a:p>
            <a:r>
              <a:rPr lang="sr-Cyrl-RS" dirty="0"/>
              <a:t>Изазов је препознати када је твој страх од испита толико изражен да почиње да утиче на твоју способност да учиш, припремаш се за испит и одговараш на питања током испита.</a:t>
            </a:r>
          </a:p>
          <a:p>
            <a:r>
              <a:rPr lang="sr-Cyrl-RS" b="1" dirty="0"/>
              <a:t>Пробни завршни испит је важан управо због тога што је прилика да се упознате са овом, за вас новом ситуацијом испита, да проверите степен усвојености знања, али и постојање предиспитне треме како би могли да се боље припремите за сам завршни испит.</a:t>
            </a:r>
            <a:endParaRPr lang="en-US" b="1" dirty="0"/>
          </a:p>
        </p:txBody>
      </p:sp>
      <p:pic>
        <p:nvPicPr>
          <p:cNvPr id="5" name="Picture 4">
            <a:extLst>
              <a:ext uri="{FF2B5EF4-FFF2-40B4-BE49-F238E27FC236}">
                <a16:creationId xmlns:a16="http://schemas.microsoft.com/office/drawing/2014/main" id="{E6B2EDD2-183C-4CF9-B3ED-6EEC31A7AD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0222" y="3053715"/>
            <a:ext cx="2466975" cy="1847850"/>
          </a:xfrm>
          <a:prstGeom prst="rect">
            <a:avLst/>
          </a:prstGeom>
        </p:spPr>
      </p:pic>
    </p:spTree>
    <p:extLst>
      <p:ext uri="{BB962C8B-B14F-4D97-AF65-F5344CB8AC3E}">
        <p14:creationId xmlns:p14="http://schemas.microsoft.com/office/powerpoint/2010/main" val="169641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FA338-6498-49ED-8018-4214D895FEAB}"/>
              </a:ext>
            </a:extLst>
          </p:cNvPr>
          <p:cNvSpPr>
            <a:spLocks noGrp="1"/>
          </p:cNvSpPr>
          <p:nvPr>
            <p:ph type="title"/>
          </p:nvPr>
        </p:nvSpPr>
        <p:spPr/>
        <p:txBody>
          <a:bodyPr/>
          <a:lstStyle/>
          <a:p>
            <a:r>
              <a:rPr lang="sr-Cyrl-RS" dirty="0"/>
              <a:t>Како могу да препознам трему код себе?</a:t>
            </a:r>
            <a:endParaRPr lang="en-US" dirty="0"/>
          </a:p>
        </p:txBody>
      </p:sp>
      <p:sp>
        <p:nvSpPr>
          <p:cNvPr id="3" name="Content Placeholder 2">
            <a:extLst>
              <a:ext uri="{FF2B5EF4-FFF2-40B4-BE49-F238E27FC236}">
                <a16:creationId xmlns:a16="http://schemas.microsoft.com/office/drawing/2014/main" id="{07EB4874-2499-4A18-BAB6-B1D324285608}"/>
              </a:ext>
            </a:extLst>
          </p:cNvPr>
          <p:cNvSpPr>
            <a:spLocks noGrp="1"/>
          </p:cNvSpPr>
          <p:nvPr>
            <p:ph idx="1"/>
          </p:nvPr>
        </p:nvSpPr>
        <p:spPr>
          <a:xfrm>
            <a:off x="480060" y="2214244"/>
            <a:ext cx="11041331" cy="3608070"/>
          </a:xfrm>
        </p:spPr>
        <p:txBody>
          <a:bodyPr>
            <a:normAutofit fontScale="92500"/>
          </a:bodyPr>
          <a:lstStyle/>
          <a:p>
            <a:r>
              <a:rPr lang="sr-Cyrl-RS" dirty="0"/>
              <a:t>Ископирај </a:t>
            </a:r>
            <a:r>
              <a:rPr lang="sr-Cyrl-RS" b="1" dirty="0"/>
              <a:t>линк</a:t>
            </a:r>
            <a:r>
              <a:rPr lang="sr-Cyrl-RS" dirty="0"/>
              <a:t> </a:t>
            </a:r>
            <a:r>
              <a:rPr lang="en-US" dirty="0">
                <a:hlinkClick r:id="rId2"/>
              </a:rPr>
              <a:t>https://forms.office.com/Pages/ResponsePage.aspx?id=stCUjnatcEWKlqfDkvAuBQ8vLF-cnDZAtI28waNszkFUQUNUTTIzR0s4T0paMzE5UTYwMDBNVU84OC4u</a:t>
            </a:r>
            <a:r>
              <a:rPr lang="sr-Cyrl-RS" dirty="0"/>
              <a:t> у интернет претраживач и отвориће се </a:t>
            </a:r>
            <a:r>
              <a:rPr lang="sr-Cyrl-RS" b="1" dirty="0"/>
              <a:t>упитник који ће ти помоћи да препознаш трему код себе</a:t>
            </a:r>
            <a:r>
              <a:rPr lang="sr-Cyrl-RS" dirty="0"/>
              <a:t>.</a:t>
            </a:r>
          </a:p>
          <a:p>
            <a:r>
              <a:rPr lang="ru-RU" dirty="0"/>
              <a:t>Уколико је твој одговор на више од  7 ставки  у упитнику често или врло често, постоји могућност да је код тебе изражен страх од испитних ситуација. </a:t>
            </a:r>
          </a:p>
          <a:p>
            <a:r>
              <a:rPr lang="ru-RU" dirty="0"/>
              <a:t>У наставку презентације су </a:t>
            </a:r>
            <a:r>
              <a:rPr lang="ru-RU" b="1" dirty="0"/>
              <a:t>корисни савети како да се носиш са тим осећањима и како да спречиш трему да утиче негативно на твоје постигнуће на тесту.</a:t>
            </a:r>
            <a:r>
              <a:rPr lang="ru-RU" dirty="0"/>
              <a:t> Ако примећујеш да су наведене појаве код тебе изражене у тој мери да те ометају да учиш и функционишеш у оквиру свакодневних обавеза и активности, јави се психологу и закажи разговор ( путем платформе </a:t>
            </a:r>
            <a:r>
              <a:rPr lang="en-US" dirty="0"/>
              <a:t>Microsoft Teams </a:t>
            </a:r>
            <a:r>
              <a:rPr lang="sr-Cyrl-RS" dirty="0"/>
              <a:t>или мејла </a:t>
            </a:r>
            <a:r>
              <a:rPr lang="sr-Latn-RS" dirty="0"/>
              <a:t>psiholog.putnik</a:t>
            </a:r>
            <a:r>
              <a:rPr lang="en-US" dirty="0"/>
              <a:t>@gmail.com).</a:t>
            </a:r>
          </a:p>
        </p:txBody>
      </p:sp>
      <p:pic>
        <p:nvPicPr>
          <p:cNvPr id="4" name="Picture 3">
            <a:extLst>
              <a:ext uri="{FF2B5EF4-FFF2-40B4-BE49-F238E27FC236}">
                <a16:creationId xmlns:a16="http://schemas.microsoft.com/office/drawing/2014/main" id="{F3584736-3813-4800-A9A6-4A7A007EFEF7}"/>
              </a:ext>
            </a:extLst>
          </p:cNvPr>
          <p:cNvPicPr>
            <a:picLocks noChangeAspect="1"/>
          </p:cNvPicPr>
          <p:nvPr/>
        </p:nvPicPr>
        <p:blipFill>
          <a:blip r:embed="rId3"/>
          <a:stretch>
            <a:fillRect/>
          </a:stretch>
        </p:blipFill>
        <p:spPr>
          <a:xfrm>
            <a:off x="4754880" y="5376544"/>
            <a:ext cx="4846320" cy="1481456"/>
          </a:xfrm>
          <a:prstGeom prst="rect">
            <a:avLst/>
          </a:prstGeom>
        </p:spPr>
      </p:pic>
    </p:spTree>
    <p:extLst>
      <p:ext uri="{BB962C8B-B14F-4D97-AF65-F5344CB8AC3E}">
        <p14:creationId xmlns:p14="http://schemas.microsoft.com/office/powerpoint/2010/main" val="3475188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A77EB-BB85-44CF-A6DB-8F3A4525F485}"/>
              </a:ext>
            </a:extLst>
          </p:cNvPr>
          <p:cNvSpPr>
            <a:spLocks noGrp="1"/>
          </p:cNvSpPr>
          <p:nvPr>
            <p:ph type="title"/>
          </p:nvPr>
        </p:nvSpPr>
        <p:spPr/>
        <p:txBody>
          <a:bodyPr/>
          <a:lstStyle/>
          <a:p>
            <a:r>
              <a:rPr lang="ru-RU" dirty="0"/>
              <a:t>На који начин можемо да се изборимо са тремом?</a:t>
            </a:r>
            <a:endParaRPr lang="en-US" dirty="0"/>
          </a:p>
        </p:txBody>
      </p:sp>
      <p:sp>
        <p:nvSpPr>
          <p:cNvPr id="3" name="Content Placeholder 2">
            <a:extLst>
              <a:ext uri="{FF2B5EF4-FFF2-40B4-BE49-F238E27FC236}">
                <a16:creationId xmlns:a16="http://schemas.microsoft.com/office/drawing/2014/main" id="{C4987B48-92DF-4F7E-A620-C8288704E1A4}"/>
              </a:ext>
            </a:extLst>
          </p:cNvPr>
          <p:cNvSpPr>
            <a:spLocks noGrp="1"/>
          </p:cNvSpPr>
          <p:nvPr>
            <p:ph idx="1"/>
          </p:nvPr>
        </p:nvSpPr>
        <p:spPr>
          <a:xfrm>
            <a:off x="690232" y="2278912"/>
            <a:ext cx="8163586" cy="3887972"/>
          </a:xfrm>
        </p:spPr>
        <p:txBody>
          <a:bodyPr>
            <a:noAutofit/>
          </a:bodyPr>
          <a:lstStyle/>
          <a:p>
            <a:r>
              <a:rPr lang="sr-Cyrl-RS" sz="1700" dirty="0"/>
              <a:t>Трема је </a:t>
            </a:r>
            <a:r>
              <a:rPr lang="sr-Cyrl-RS" sz="1700" b="1" dirty="0"/>
              <a:t>очекивана реакција у стресним ситуацијама</a:t>
            </a:r>
            <a:r>
              <a:rPr lang="sr-Cyrl-RS" sz="1700" dirty="0"/>
              <a:t> каква је и ситуација завршног испита. </a:t>
            </a:r>
          </a:p>
          <a:p>
            <a:r>
              <a:rPr lang="sr-Cyrl-RS" sz="1700" dirty="0"/>
              <a:t>Одређена доза страха и узбуђености </a:t>
            </a:r>
            <a:r>
              <a:rPr lang="sr-Cyrl-RS" sz="1700" b="1" dirty="0"/>
              <a:t>може бити и корисна</a:t>
            </a:r>
            <a:r>
              <a:rPr lang="sr-Cyrl-RS" sz="1700" dirty="0"/>
              <a:t> за бољу концентрацију и усмереност на рад током самог испита.</a:t>
            </a:r>
          </a:p>
          <a:p>
            <a:r>
              <a:rPr lang="sr-Cyrl-RS" sz="1700" dirty="0"/>
              <a:t>Међутим, када опажамо захтеве који се у том тренутку постављају пред нас као превисоке, а наше капацитете да се  носимо са том ситуацијом као недовољне, онда имамо </a:t>
            </a:r>
            <a:r>
              <a:rPr lang="sr-Cyrl-RS" sz="1700"/>
              <a:t>доживљај да су стрес и страхови за нас  </a:t>
            </a:r>
            <a:r>
              <a:rPr lang="sr-Cyrl-RS" sz="1700" b="1" dirty="0"/>
              <a:t>несавладиве препреке ка успеху на тесту и да немамо контролу над конкретном ситуацијом.</a:t>
            </a:r>
          </a:p>
          <a:p>
            <a:r>
              <a:rPr lang="sr-Cyrl-RS" sz="1700" dirty="0"/>
              <a:t>Трема и стрес пред испит се </a:t>
            </a:r>
            <a:r>
              <a:rPr lang="sr-Cyrl-RS" sz="1700" b="1" dirty="0"/>
              <a:t>могу контролисати на више начина </a:t>
            </a:r>
            <a:r>
              <a:rPr lang="sr-Cyrl-RS" sz="1700" dirty="0"/>
              <a:t>тако да буду савладиве и да можете да радите тест и решавате задатке упркос њима. Начини на које можемо да се изборимо са тремом </a:t>
            </a:r>
            <a:r>
              <a:rPr lang="sr-Cyrl-RS" sz="1700" b="1" dirty="0"/>
              <a:t>нису компликовани за извести и лако се уче, али захтевају од нас стрпљење и вежбу</a:t>
            </a:r>
            <a:r>
              <a:rPr lang="sr-Cyrl-RS" sz="1700" dirty="0"/>
              <a:t>. У наставку су наведени неки од њих.</a:t>
            </a:r>
            <a:endParaRPr lang="en-US" sz="1700" dirty="0"/>
          </a:p>
        </p:txBody>
      </p:sp>
      <p:pic>
        <p:nvPicPr>
          <p:cNvPr id="5" name="Picture 4">
            <a:extLst>
              <a:ext uri="{FF2B5EF4-FFF2-40B4-BE49-F238E27FC236}">
                <a16:creationId xmlns:a16="http://schemas.microsoft.com/office/drawing/2014/main" id="{959E56A1-E7B6-43E1-A120-205904971E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6071" y="3111190"/>
            <a:ext cx="2647950" cy="2442117"/>
          </a:xfrm>
          <a:prstGeom prst="rect">
            <a:avLst/>
          </a:prstGeom>
        </p:spPr>
      </p:pic>
    </p:spTree>
    <p:extLst>
      <p:ext uri="{BB962C8B-B14F-4D97-AF65-F5344CB8AC3E}">
        <p14:creationId xmlns:p14="http://schemas.microsoft.com/office/powerpoint/2010/main" val="1186278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6EFD-D71C-4119-8F42-28B5D96DD54F}"/>
              </a:ext>
            </a:extLst>
          </p:cNvPr>
          <p:cNvSpPr>
            <a:spLocks noGrp="1"/>
          </p:cNvSpPr>
          <p:nvPr>
            <p:ph type="title"/>
          </p:nvPr>
        </p:nvSpPr>
        <p:spPr/>
        <p:txBody>
          <a:bodyPr/>
          <a:lstStyle/>
          <a:p>
            <a:r>
              <a:rPr lang="sr-Cyrl-RS" dirty="0"/>
              <a:t>На који начин можемо да се изборимо са тремом?</a:t>
            </a:r>
            <a:endParaRPr lang="en-US" dirty="0"/>
          </a:p>
        </p:txBody>
      </p:sp>
      <p:sp>
        <p:nvSpPr>
          <p:cNvPr id="3" name="Content Placeholder 2">
            <a:extLst>
              <a:ext uri="{FF2B5EF4-FFF2-40B4-BE49-F238E27FC236}">
                <a16:creationId xmlns:a16="http://schemas.microsoft.com/office/drawing/2014/main" id="{088AD5B9-15FE-4B1F-9F88-F40549857538}"/>
              </a:ext>
            </a:extLst>
          </p:cNvPr>
          <p:cNvSpPr>
            <a:spLocks noGrp="1"/>
          </p:cNvSpPr>
          <p:nvPr>
            <p:ph sz="half" idx="1"/>
          </p:nvPr>
        </p:nvSpPr>
        <p:spPr>
          <a:xfrm>
            <a:off x="571500" y="2529839"/>
            <a:ext cx="5139689" cy="3219451"/>
          </a:xfrm>
        </p:spPr>
        <p:txBody>
          <a:bodyPr>
            <a:normAutofit/>
          </a:bodyPr>
          <a:lstStyle/>
          <a:p>
            <a:pPr marL="0" indent="0">
              <a:buNone/>
            </a:pPr>
            <a:r>
              <a:rPr lang="en-US" sz="1900" dirty="0"/>
              <a:t>-</a:t>
            </a:r>
            <a:r>
              <a:rPr lang="ru-RU" sz="1900" dirty="0"/>
              <a:t>Трема „воли да се везује“ за садржаје којима не владамо добро или које нисмо добро увежбали. </a:t>
            </a:r>
            <a:r>
              <a:rPr lang="ru-RU" sz="1900" b="1" dirty="0"/>
              <a:t>Добро утемељено знање </a:t>
            </a:r>
            <a:r>
              <a:rPr lang="ru-RU" sz="1900" dirty="0"/>
              <a:t>до ког ученик није дошао „кампањским“  или механичким учењем најбољи је савезник у борби против треме када је показивање наученог у питању.</a:t>
            </a:r>
            <a:endParaRPr lang="en-US" sz="1900" dirty="0"/>
          </a:p>
        </p:txBody>
      </p:sp>
      <p:sp>
        <p:nvSpPr>
          <p:cNvPr id="4" name="Content Placeholder 3">
            <a:extLst>
              <a:ext uri="{FF2B5EF4-FFF2-40B4-BE49-F238E27FC236}">
                <a16:creationId xmlns:a16="http://schemas.microsoft.com/office/drawing/2014/main" id="{B3072A32-965C-4E0A-8F42-6020A2F0B7B0}"/>
              </a:ext>
            </a:extLst>
          </p:cNvPr>
          <p:cNvSpPr>
            <a:spLocks noGrp="1"/>
          </p:cNvSpPr>
          <p:nvPr>
            <p:ph sz="half" idx="2"/>
          </p:nvPr>
        </p:nvSpPr>
        <p:spPr>
          <a:xfrm>
            <a:off x="6263640" y="2438399"/>
            <a:ext cx="5440631" cy="3657601"/>
          </a:xfrm>
        </p:spPr>
        <p:txBody>
          <a:bodyPr>
            <a:normAutofit/>
          </a:bodyPr>
          <a:lstStyle/>
          <a:p>
            <a:pPr marL="0" indent="0">
              <a:buNone/>
            </a:pPr>
            <a:r>
              <a:rPr lang="en-US" dirty="0"/>
              <a:t>-</a:t>
            </a:r>
            <a:r>
              <a:rPr lang="ru-RU" sz="1900" dirty="0"/>
              <a:t>Када је ученик у неком излагању теме или извођењу одређене вештине  ограничен времено</a:t>
            </a:r>
            <a:r>
              <a:rPr lang="sr-Cyrl-RS" sz="1900" dirty="0"/>
              <a:t>м</a:t>
            </a:r>
            <a:r>
              <a:rPr lang="ru-RU" sz="1900" dirty="0"/>
              <a:t>, може бити корисно да  измери код куће </a:t>
            </a:r>
            <a:r>
              <a:rPr lang="ru-RU" sz="1900" b="1" dirty="0"/>
              <a:t>колико му је потребно времена</a:t>
            </a:r>
            <a:r>
              <a:rPr lang="ru-RU" sz="1900" dirty="0"/>
              <a:t> за то што треба да уради. Понекад трема може бити јача када немамо представу о томе колико нам за нешто треба времена или колико је могуће урадити у датом временском оквиру.</a:t>
            </a:r>
            <a:r>
              <a:rPr lang="en-US" sz="1900" dirty="0"/>
              <a:t> </a:t>
            </a:r>
            <a:r>
              <a:rPr lang="sr-Cyrl-RS" sz="1900" b="1" dirty="0"/>
              <a:t>Пробни завршни испит вам може користити да повежете временски оквир испита у односу на број задатака у тесту.</a:t>
            </a:r>
            <a:endParaRPr lang="en-US" sz="1900" b="1" dirty="0"/>
          </a:p>
        </p:txBody>
      </p:sp>
      <p:pic>
        <p:nvPicPr>
          <p:cNvPr id="5" name="Picture 4">
            <a:extLst>
              <a:ext uri="{FF2B5EF4-FFF2-40B4-BE49-F238E27FC236}">
                <a16:creationId xmlns:a16="http://schemas.microsoft.com/office/drawing/2014/main" id="{89ED46B9-1C8F-476C-8FCE-754A00B9D0A9}"/>
              </a:ext>
            </a:extLst>
          </p:cNvPr>
          <p:cNvPicPr>
            <a:picLocks noChangeAspect="1"/>
          </p:cNvPicPr>
          <p:nvPr/>
        </p:nvPicPr>
        <p:blipFill>
          <a:blip r:embed="rId2"/>
          <a:stretch>
            <a:fillRect/>
          </a:stretch>
        </p:blipFill>
        <p:spPr>
          <a:xfrm>
            <a:off x="1179095" y="4895901"/>
            <a:ext cx="3437510" cy="1393754"/>
          </a:xfrm>
          <a:prstGeom prst="rect">
            <a:avLst/>
          </a:prstGeom>
        </p:spPr>
      </p:pic>
    </p:spTree>
    <p:extLst>
      <p:ext uri="{BB962C8B-B14F-4D97-AF65-F5344CB8AC3E}">
        <p14:creationId xmlns:p14="http://schemas.microsoft.com/office/powerpoint/2010/main" val="2111777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55D00-2C86-4C91-8C36-AD8B0689FE8E}"/>
              </a:ext>
            </a:extLst>
          </p:cNvPr>
          <p:cNvSpPr>
            <a:spLocks noGrp="1"/>
          </p:cNvSpPr>
          <p:nvPr>
            <p:ph type="title"/>
          </p:nvPr>
        </p:nvSpPr>
        <p:spPr/>
        <p:txBody>
          <a:bodyPr/>
          <a:lstStyle/>
          <a:p>
            <a:r>
              <a:rPr lang="ru-RU" dirty="0"/>
              <a:t>На који начин можемо да се изборимо са тремом?</a:t>
            </a:r>
            <a:endParaRPr lang="en-US" dirty="0"/>
          </a:p>
        </p:txBody>
      </p:sp>
      <p:sp>
        <p:nvSpPr>
          <p:cNvPr id="3" name="Content Placeholder 2">
            <a:extLst>
              <a:ext uri="{FF2B5EF4-FFF2-40B4-BE49-F238E27FC236}">
                <a16:creationId xmlns:a16="http://schemas.microsoft.com/office/drawing/2014/main" id="{8457DE38-7572-49C8-A7F1-97BC4E82E75D}"/>
              </a:ext>
            </a:extLst>
          </p:cNvPr>
          <p:cNvSpPr>
            <a:spLocks noGrp="1"/>
          </p:cNvSpPr>
          <p:nvPr>
            <p:ph sz="half" idx="1"/>
          </p:nvPr>
        </p:nvSpPr>
        <p:spPr>
          <a:xfrm>
            <a:off x="640080" y="2297151"/>
            <a:ext cx="5265419" cy="3601844"/>
          </a:xfrm>
        </p:spPr>
        <p:txBody>
          <a:bodyPr>
            <a:normAutofit fontScale="85000" lnSpcReduction="10000"/>
          </a:bodyPr>
          <a:lstStyle/>
          <a:p>
            <a:pPr marL="0" indent="0">
              <a:buNone/>
            </a:pPr>
            <a:r>
              <a:rPr lang="en-US" dirty="0"/>
              <a:t>-</a:t>
            </a:r>
            <a:r>
              <a:rPr lang="ru-RU" dirty="0"/>
              <a:t>Често је корисно урадити једну вежбу- да ученик веома детаљно замисли ситуацију која га очекује и која се одвија и завршава најбоље за њега (како изгледа, ко га окружује, шта чује, нека живо замисли како успешно ради то што га очекује и како види позитивне резултате свог рада-нпр.види другове како му се смеше и аплаудирају након изведене представе).На овај начин </a:t>
            </a:r>
            <a:r>
              <a:rPr lang="ru-RU" b="1" dirty="0"/>
              <a:t>замишљамо позитиван исход и усмеравамо се ка остварењу циља</a:t>
            </a:r>
            <a:r>
              <a:rPr lang="ru-RU" dirty="0"/>
              <a:t>. </a:t>
            </a:r>
            <a:endParaRPr lang="en-US" dirty="0"/>
          </a:p>
          <a:p>
            <a:pPr marL="0" indent="0">
              <a:buNone/>
            </a:pPr>
            <a:r>
              <a:rPr lang="ru-RU" dirty="0"/>
              <a:t>Важно је  да се пред важан догађај ученик </a:t>
            </a:r>
            <a:r>
              <a:rPr lang="ru-RU" b="1" dirty="0"/>
              <a:t>подсети свих ситуација у којима је до сада био успешан </a:t>
            </a:r>
            <a:r>
              <a:rPr lang="ru-RU" dirty="0"/>
              <a:t>и на које је поносан. </a:t>
            </a:r>
            <a:endParaRPr lang="en-US" dirty="0"/>
          </a:p>
        </p:txBody>
      </p:sp>
      <p:sp>
        <p:nvSpPr>
          <p:cNvPr id="4" name="Content Placeholder 3">
            <a:extLst>
              <a:ext uri="{FF2B5EF4-FFF2-40B4-BE49-F238E27FC236}">
                <a16:creationId xmlns:a16="http://schemas.microsoft.com/office/drawing/2014/main" id="{D8063153-12A0-44F7-A244-57D27EAC947E}"/>
              </a:ext>
            </a:extLst>
          </p:cNvPr>
          <p:cNvSpPr>
            <a:spLocks noGrp="1"/>
          </p:cNvSpPr>
          <p:nvPr>
            <p:ph sz="half" idx="2"/>
          </p:nvPr>
        </p:nvSpPr>
        <p:spPr>
          <a:xfrm>
            <a:off x="6096000" y="2297151"/>
            <a:ext cx="5608271" cy="3300761"/>
          </a:xfrm>
        </p:spPr>
        <p:txBody>
          <a:bodyPr>
            <a:normAutofit fontScale="85000" lnSpcReduction="10000"/>
          </a:bodyPr>
          <a:lstStyle/>
          <a:p>
            <a:pPr marL="0" indent="0">
              <a:buNone/>
            </a:pPr>
            <a:r>
              <a:rPr lang="en-US" dirty="0"/>
              <a:t>-</a:t>
            </a:r>
            <a:r>
              <a:rPr lang="ru-RU" dirty="0"/>
              <a:t>У ситуацији када ученик осећа трему корисно може бити и питање </a:t>
            </a:r>
            <a:r>
              <a:rPr lang="ru-RU" b="1" dirty="0"/>
              <a:t>„ Шта је најгоре што би могло да се догоди?“. </a:t>
            </a:r>
            <a:r>
              <a:rPr lang="ru-RU" dirty="0"/>
              <a:t>Најчешћи одговор је да то најгоре обично није толико лоше као што ми у нашој фантазији замишљамо. Замислите и  све лоше </a:t>
            </a:r>
            <a:r>
              <a:rPr lang="ru-RU" dirty="0">
                <a:solidFill>
                  <a:schemeClr val="tx1">
                    <a:lumMod val="75000"/>
                    <a:lumOff val="25000"/>
                  </a:schemeClr>
                </a:solidFill>
              </a:rPr>
              <a:t>сценарије   (Ако се </a:t>
            </a:r>
            <a:r>
              <a:rPr lang="en-US" dirty="0">
                <a:solidFill>
                  <a:schemeClr val="tx1">
                    <a:lumMod val="75000"/>
                    <a:lumOff val="25000"/>
                  </a:schemeClr>
                </a:solidFill>
              </a:rPr>
              <a:t>“</a:t>
            </a:r>
            <a:r>
              <a:rPr lang="ru-RU" dirty="0">
                <a:solidFill>
                  <a:schemeClr val="tx1">
                    <a:lumMod val="75000"/>
                    <a:lumOff val="25000"/>
                  </a:schemeClr>
                </a:solidFill>
              </a:rPr>
              <a:t>избламирам</a:t>
            </a:r>
            <a:r>
              <a:rPr lang="en-US" dirty="0">
                <a:solidFill>
                  <a:schemeClr val="tx1">
                    <a:lumMod val="75000"/>
                    <a:lumOff val="25000"/>
                  </a:schemeClr>
                </a:solidFill>
              </a:rPr>
              <a:t>”</a:t>
            </a:r>
            <a:r>
              <a:rPr lang="ru-RU" dirty="0">
                <a:solidFill>
                  <a:schemeClr val="tx1">
                    <a:lumMod val="75000"/>
                    <a:lumOff val="25000"/>
                  </a:schemeClr>
                </a:solidFill>
              </a:rPr>
              <a:t> − није крај света то може сваком да се деси; Ако напишем неку глупост није катастрофа; Ако останем „без текста“ није страшно − могу чак и рећи да ми се то десило, насмејати се и наставити даље; И другим људима  се дешавал</a:t>
            </a:r>
            <a:r>
              <a:rPr lang="sr-Latn-RS" dirty="0">
                <a:solidFill>
                  <a:schemeClr val="tx1">
                    <a:lumMod val="75000"/>
                    <a:lumOff val="25000"/>
                  </a:schemeClr>
                </a:solidFill>
              </a:rPr>
              <a:t>o </a:t>
            </a:r>
            <a:r>
              <a:rPr lang="sr-Cyrl-RS" dirty="0">
                <a:solidFill>
                  <a:schemeClr val="tx1">
                    <a:lumMod val="75000"/>
                    <a:lumOff val="25000"/>
                  </a:schemeClr>
                </a:solidFill>
              </a:rPr>
              <a:t>да се блокирају на испиту</a:t>
            </a:r>
            <a:r>
              <a:rPr lang="ru-RU" dirty="0">
                <a:solidFill>
                  <a:schemeClr val="tx1">
                    <a:lumMod val="75000"/>
                    <a:lumOff val="25000"/>
                  </a:schemeClr>
                </a:solidFill>
              </a:rPr>
              <a:t>− разумеће ако се то деси и мени).</a:t>
            </a:r>
            <a:endParaRPr lang="en-US" dirty="0">
              <a:solidFill>
                <a:schemeClr val="tx1">
                  <a:lumMod val="75000"/>
                  <a:lumOff val="25000"/>
                </a:schemeClr>
              </a:solidFill>
            </a:endParaRPr>
          </a:p>
        </p:txBody>
      </p:sp>
      <p:pic>
        <p:nvPicPr>
          <p:cNvPr id="6" name="Picture 5">
            <a:extLst>
              <a:ext uri="{FF2B5EF4-FFF2-40B4-BE49-F238E27FC236}">
                <a16:creationId xmlns:a16="http://schemas.microsoft.com/office/drawing/2014/main" id="{5CDC7EA5-AED1-46F9-B4FE-D710101749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6021" y="5376101"/>
            <a:ext cx="3980985" cy="1270026"/>
          </a:xfrm>
          <a:prstGeom prst="rect">
            <a:avLst/>
          </a:prstGeom>
        </p:spPr>
      </p:pic>
    </p:spTree>
    <p:extLst>
      <p:ext uri="{BB962C8B-B14F-4D97-AF65-F5344CB8AC3E}">
        <p14:creationId xmlns:p14="http://schemas.microsoft.com/office/powerpoint/2010/main" val="2069650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11CDA-801A-42AF-BB2C-29AF7242CA2F}"/>
              </a:ext>
            </a:extLst>
          </p:cNvPr>
          <p:cNvSpPr>
            <a:spLocks noGrp="1"/>
          </p:cNvSpPr>
          <p:nvPr>
            <p:ph type="title"/>
          </p:nvPr>
        </p:nvSpPr>
        <p:spPr/>
        <p:txBody>
          <a:bodyPr/>
          <a:lstStyle/>
          <a:p>
            <a:r>
              <a:rPr lang="ru-RU" dirty="0"/>
              <a:t>На који начин можемо да се изборимо са тремом?</a:t>
            </a:r>
            <a:endParaRPr lang="en-US" dirty="0"/>
          </a:p>
        </p:txBody>
      </p:sp>
      <p:sp>
        <p:nvSpPr>
          <p:cNvPr id="3" name="Content Placeholder 2">
            <a:extLst>
              <a:ext uri="{FF2B5EF4-FFF2-40B4-BE49-F238E27FC236}">
                <a16:creationId xmlns:a16="http://schemas.microsoft.com/office/drawing/2014/main" id="{ECF9D17A-CA4B-48FB-9135-B860939DEE81}"/>
              </a:ext>
            </a:extLst>
          </p:cNvPr>
          <p:cNvSpPr>
            <a:spLocks noGrp="1"/>
          </p:cNvSpPr>
          <p:nvPr>
            <p:ph idx="1"/>
          </p:nvPr>
        </p:nvSpPr>
        <p:spPr>
          <a:xfrm>
            <a:off x="512956" y="2310808"/>
            <a:ext cx="9241868" cy="4547192"/>
          </a:xfrm>
        </p:spPr>
        <p:txBody>
          <a:bodyPr>
            <a:noAutofit/>
          </a:bodyPr>
          <a:lstStyle/>
          <a:p>
            <a:r>
              <a:rPr lang="ru-RU" sz="1700" dirty="0"/>
              <a:t>Још један одличан савезник у борби против треме је</a:t>
            </a:r>
            <a:r>
              <a:rPr lang="ru-RU" sz="1700" b="1" dirty="0"/>
              <a:t> вежбање ситуације која нас очекује</a:t>
            </a:r>
            <a:r>
              <a:rPr lang="ru-RU" sz="1700" dirty="0"/>
              <a:t>. Покушајте да ставите себе у ситуацију сличну оној која вас очекује и од које страхујете. Тако на пример када  завршите учење пред неки писмени испит,  саставите тест, седнете за сто и замислите атмосферу испита која вас очекује. Освестите  сва своја осећања и  мисли  која вам пролазе кроз главу у том тренутку. Можете их записати  као реченице на листу папира.</a:t>
            </a:r>
          </a:p>
          <a:p>
            <a:r>
              <a:rPr lang="ru-RU" sz="1700" dirty="0"/>
              <a:t> Размислите  </a:t>
            </a:r>
            <a:r>
              <a:rPr lang="ru-RU" sz="1700" b="1" dirty="0"/>
              <a:t>које од тих реченица (мисли) додатно отежавају ситуацију која вас очекује</a:t>
            </a:r>
            <a:r>
              <a:rPr lang="ru-RU" sz="1700" dirty="0"/>
              <a:t>. То су обично оне реченице иза којих стоји неко тзв. „неконструктивно уверење“. Ево неких примера: „Ако ово не урадим добро, биће катастрофа!“,  „Морам добро да урадим овај тест иначе сам у проблему!“ ,  „Ово је превише тешко! Не могу да издржим“. Речи које су добри „детектори“ </a:t>
            </a:r>
            <a:r>
              <a:rPr lang="ru-RU" sz="1700" b="1" dirty="0"/>
              <a:t>за размишљања која нам не помажу </a:t>
            </a:r>
            <a:r>
              <a:rPr lang="ru-RU" sz="1700" dirty="0"/>
              <a:t>су: морам, не смем, никад, сви, савршено, неиздрживо, катастрофа, ужас. </a:t>
            </a:r>
          </a:p>
          <a:p>
            <a:r>
              <a:rPr lang="ru-RU" sz="1700" dirty="0"/>
              <a:t>Потом  </a:t>
            </a:r>
            <a:r>
              <a:rPr lang="ru-RU" sz="1700" b="1" dirty="0"/>
              <a:t>осмислите позитивне  реченице којим ћете заменити ове негативне које сте открили</a:t>
            </a:r>
            <a:r>
              <a:rPr lang="ru-RU" sz="1700" dirty="0"/>
              <a:t>. (На пример: „Било би добро да овај тест урадим добро, али и ако не буде тако, није катастрофа.“ ,  „Тешко је, али могу да издржим.“ ,  „Ако не буде савршено, поправићу. Изаћи ћу већ некако са тим на крај“.)</a:t>
            </a:r>
            <a:endParaRPr lang="en-US" sz="1700" dirty="0"/>
          </a:p>
        </p:txBody>
      </p:sp>
      <p:pic>
        <p:nvPicPr>
          <p:cNvPr id="4" name="Picture 3">
            <a:extLst>
              <a:ext uri="{FF2B5EF4-FFF2-40B4-BE49-F238E27FC236}">
                <a16:creationId xmlns:a16="http://schemas.microsoft.com/office/drawing/2014/main" id="{4E344FA3-AA50-4822-B2DD-58CE5F1B7AA8}"/>
              </a:ext>
            </a:extLst>
          </p:cNvPr>
          <p:cNvPicPr>
            <a:picLocks noChangeAspect="1"/>
          </p:cNvPicPr>
          <p:nvPr/>
        </p:nvPicPr>
        <p:blipFill>
          <a:blip r:embed="rId2"/>
          <a:stretch>
            <a:fillRect/>
          </a:stretch>
        </p:blipFill>
        <p:spPr>
          <a:xfrm>
            <a:off x="9754824" y="2310808"/>
            <a:ext cx="2243522" cy="2093924"/>
          </a:xfrm>
          <a:prstGeom prst="rect">
            <a:avLst/>
          </a:prstGeom>
        </p:spPr>
      </p:pic>
      <p:pic>
        <p:nvPicPr>
          <p:cNvPr id="6" name="Picture 5">
            <a:extLst>
              <a:ext uri="{FF2B5EF4-FFF2-40B4-BE49-F238E27FC236}">
                <a16:creationId xmlns:a16="http://schemas.microsoft.com/office/drawing/2014/main" id="{B8EC3C4E-A451-4D17-B245-76D489CE52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4824" y="4694664"/>
            <a:ext cx="2181225" cy="1839486"/>
          </a:xfrm>
          <a:prstGeom prst="rect">
            <a:avLst/>
          </a:prstGeom>
        </p:spPr>
      </p:pic>
    </p:spTree>
    <p:extLst>
      <p:ext uri="{BB962C8B-B14F-4D97-AF65-F5344CB8AC3E}">
        <p14:creationId xmlns:p14="http://schemas.microsoft.com/office/powerpoint/2010/main" val="114912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01E36-1113-4CAC-AED4-D7D943C36663}"/>
              </a:ext>
            </a:extLst>
          </p:cNvPr>
          <p:cNvSpPr>
            <a:spLocks noGrp="1"/>
          </p:cNvSpPr>
          <p:nvPr>
            <p:ph type="title"/>
          </p:nvPr>
        </p:nvSpPr>
        <p:spPr/>
        <p:txBody>
          <a:bodyPr/>
          <a:lstStyle/>
          <a:p>
            <a:r>
              <a:rPr lang="ru-RU" dirty="0"/>
              <a:t>На који начин можемо да се изборимо са тремом?</a:t>
            </a:r>
            <a:endParaRPr lang="en-US" dirty="0"/>
          </a:p>
        </p:txBody>
      </p:sp>
      <p:sp>
        <p:nvSpPr>
          <p:cNvPr id="3" name="Content Placeholder 2">
            <a:extLst>
              <a:ext uri="{FF2B5EF4-FFF2-40B4-BE49-F238E27FC236}">
                <a16:creationId xmlns:a16="http://schemas.microsoft.com/office/drawing/2014/main" id="{6FE69414-7808-41B3-9A2F-6FDAFC94D96F}"/>
              </a:ext>
            </a:extLst>
          </p:cNvPr>
          <p:cNvSpPr>
            <a:spLocks noGrp="1"/>
          </p:cNvSpPr>
          <p:nvPr>
            <p:ph idx="1"/>
          </p:nvPr>
        </p:nvSpPr>
        <p:spPr>
          <a:xfrm>
            <a:off x="690231" y="2289543"/>
            <a:ext cx="8081630" cy="4434642"/>
          </a:xfrm>
        </p:spPr>
        <p:txBody>
          <a:bodyPr>
            <a:normAutofit fontScale="92500" lnSpcReduction="20000"/>
          </a:bodyPr>
          <a:lstStyle/>
          <a:p>
            <a:r>
              <a:rPr lang="ru-RU" dirty="0"/>
              <a:t>Немогуће је бити узнемирен и опуштен у исто време тако да </a:t>
            </a:r>
            <a:r>
              <a:rPr lang="ru-RU" b="1" dirty="0"/>
              <a:t>неке технике опуштања могу бити корисне и смањити твоју трему. </a:t>
            </a:r>
            <a:r>
              <a:rPr lang="ru-RU" dirty="0"/>
              <a:t>Неке од техника релаксације су:</a:t>
            </a:r>
          </a:p>
          <a:p>
            <a:pPr marL="0" indent="0">
              <a:buNone/>
            </a:pPr>
            <a:r>
              <a:rPr lang="ru-RU" dirty="0"/>
              <a:t>       -покушај да усмериш пажњу на своје дисање, постепено успоравај своје издисаје док не успоставиш уобичајено дисање.</a:t>
            </a:r>
          </a:p>
          <a:p>
            <a:pPr marL="0" indent="0">
              <a:buNone/>
            </a:pPr>
            <a:r>
              <a:rPr lang="ru-RU" dirty="0"/>
              <a:t>       -прави краће паузе између учења док се преслишаваш шта си запамтио пред сам испит.</a:t>
            </a:r>
          </a:p>
          <a:p>
            <a:pPr marL="0" indent="0">
              <a:buNone/>
            </a:pPr>
            <a:r>
              <a:rPr lang="ru-RU" dirty="0"/>
              <a:t>       -активности попут трчања, шетње, вежбања, пливања или плеса помажу у смањењу напетости.</a:t>
            </a:r>
          </a:p>
          <a:p>
            <a:pPr marL="0" indent="0">
              <a:buNone/>
            </a:pPr>
            <a:r>
              <a:rPr lang="ru-RU" dirty="0"/>
              <a:t>        -награди себе на теби адекватан начин када завршиш одређену област или припремиш део испита.</a:t>
            </a:r>
          </a:p>
          <a:p>
            <a:pPr marL="0" indent="0">
              <a:buNone/>
            </a:pPr>
            <a:r>
              <a:rPr lang="ru-RU" dirty="0"/>
              <a:t>        -замисли да се налазиш на теби омиљеном месту, и покушај да себи у мислима дочараш то место додајући што више можеш детаља и користећи сва своја чула (шта видиш, чујеш, који мирис осећаш,..).</a:t>
            </a:r>
          </a:p>
          <a:p>
            <a:endParaRPr lang="en-US" dirty="0"/>
          </a:p>
        </p:txBody>
      </p:sp>
      <p:pic>
        <p:nvPicPr>
          <p:cNvPr id="5" name="Picture 4">
            <a:extLst>
              <a:ext uri="{FF2B5EF4-FFF2-40B4-BE49-F238E27FC236}">
                <a16:creationId xmlns:a16="http://schemas.microsoft.com/office/drawing/2014/main" id="{F608D9D8-8C84-4061-84C9-92888E7CB6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2021" y="2471956"/>
            <a:ext cx="2762250" cy="1657350"/>
          </a:xfrm>
          <a:prstGeom prst="rect">
            <a:avLst/>
          </a:prstGeom>
        </p:spPr>
      </p:pic>
      <p:pic>
        <p:nvPicPr>
          <p:cNvPr id="6" name="Picture 5">
            <a:extLst>
              <a:ext uri="{FF2B5EF4-FFF2-40B4-BE49-F238E27FC236}">
                <a16:creationId xmlns:a16="http://schemas.microsoft.com/office/drawing/2014/main" id="{328E62F5-C7EF-4A03-8C25-58FB0DF790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2533" y="4366168"/>
            <a:ext cx="2181225" cy="2095500"/>
          </a:xfrm>
          <a:prstGeom prst="rect">
            <a:avLst/>
          </a:prstGeom>
        </p:spPr>
      </p:pic>
    </p:spTree>
    <p:extLst>
      <p:ext uri="{BB962C8B-B14F-4D97-AF65-F5344CB8AC3E}">
        <p14:creationId xmlns:p14="http://schemas.microsoft.com/office/powerpoint/2010/main" val="499969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89B47-2E0D-458C-B53F-CE975A462B98}"/>
              </a:ext>
            </a:extLst>
          </p:cNvPr>
          <p:cNvSpPr>
            <a:spLocks noGrp="1"/>
          </p:cNvSpPr>
          <p:nvPr>
            <p:ph type="title"/>
          </p:nvPr>
        </p:nvSpPr>
        <p:spPr/>
        <p:txBody>
          <a:bodyPr/>
          <a:lstStyle/>
          <a:p>
            <a:r>
              <a:rPr lang="sr-Cyrl-RS" dirty="0"/>
              <a:t>Шта све обухвата припрема за завршни испит?</a:t>
            </a:r>
            <a:endParaRPr lang="en-US" dirty="0"/>
          </a:p>
        </p:txBody>
      </p:sp>
      <p:sp>
        <p:nvSpPr>
          <p:cNvPr id="3" name="Content Placeholder 2">
            <a:extLst>
              <a:ext uri="{FF2B5EF4-FFF2-40B4-BE49-F238E27FC236}">
                <a16:creationId xmlns:a16="http://schemas.microsoft.com/office/drawing/2014/main" id="{21F61D92-96D8-4B5C-AB9B-01E0D646BA53}"/>
              </a:ext>
            </a:extLst>
          </p:cNvPr>
          <p:cNvSpPr>
            <a:spLocks noGrp="1"/>
          </p:cNvSpPr>
          <p:nvPr>
            <p:ph idx="1"/>
          </p:nvPr>
        </p:nvSpPr>
        <p:spPr>
          <a:xfrm>
            <a:off x="435049" y="2374605"/>
            <a:ext cx="8770571" cy="3651504"/>
          </a:xfrm>
        </p:spPr>
        <p:txBody>
          <a:bodyPr>
            <a:normAutofit fontScale="92500" lnSpcReduction="20000"/>
          </a:bodyPr>
          <a:lstStyle/>
          <a:p>
            <a:r>
              <a:rPr lang="sr-Cyrl-RS" dirty="0"/>
              <a:t>Под </a:t>
            </a:r>
            <a:r>
              <a:rPr lang="sr-Cyrl-RS" b="1" dirty="0"/>
              <a:t>припремом за завршни испит </a:t>
            </a:r>
            <a:r>
              <a:rPr lang="sr-Cyrl-RS" dirty="0"/>
              <a:t>најчешће подразумевамо учење, усвајање предвиђених знања и вежбање задатака.</a:t>
            </a:r>
          </a:p>
          <a:p>
            <a:r>
              <a:rPr lang="sr-Cyrl-RS" dirty="0"/>
              <a:t>Припрема би требало да обухвата још један сегмент, а то је </a:t>
            </a:r>
            <a:r>
              <a:rPr lang="sr-Cyrl-RS" b="1" dirty="0"/>
              <a:t>ментална и емоционална припрема</a:t>
            </a:r>
            <a:r>
              <a:rPr lang="sr-Cyrl-RS" dirty="0"/>
              <a:t> за нову, непознату и често стресну ситуацију каква може да буде завршни испит.</a:t>
            </a:r>
          </a:p>
          <a:p>
            <a:r>
              <a:rPr lang="sr-Cyrl-RS" dirty="0"/>
              <a:t>У оквиру ове теме ћемо се бавити појмом </a:t>
            </a:r>
            <a:r>
              <a:rPr lang="sr-Cyrl-RS" b="1" dirty="0"/>
              <a:t>треме,</a:t>
            </a:r>
            <a:r>
              <a:rPr lang="sr-Cyrl-RS" dirty="0"/>
              <a:t> ште обухвата, које врсте треме постоје, каква је то предиспитна трема, како је можемо препознати, како утиче на наше постигнуће на тесту и како можемо да се изборимо са тремом пред и током испита.</a:t>
            </a:r>
          </a:p>
          <a:p>
            <a:r>
              <a:rPr lang="sr-Cyrl-RS" b="1" dirty="0"/>
              <a:t>Пробни завршни испит </a:t>
            </a:r>
            <a:r>
              <a:rPr lang="sr-Cyrl-RS" dirty="0"/>
              <a:t>је прилика за вас да проверите поред степена савладаности градива и како се понашате у испитној ситуацији и да се боље припремите за  завршни испит у јуну.</a:t>
            </a:r>
            <a:endParaRPr lang="en-US" dirty="0"/>
          </a:p>
        </p:txBody>
      </p:sp>
      <p:pic>
        <p:nvPicPr>
          <p:cNvPr id="5" name="Picture 4">
            <a:extLst>
              <a:ext uri="{FF2B5EF4-FFF2-40B4-BE49-F238E27FC236}">
                <a16:creationId xmlns:a16="http://schemas.microsoft.com/office/drawing/2014/main" id="{156444E9-4815-44E3-B8E7-96F2800FDA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5915" y="3066882"/>
            <a:ext cx="2009775" cy="2266950"/>
          </a:xfrm>
          <a:prstGeom prst="rect">
            <a:avLst/>
          </a:prstGeom>
        </p:spPr>
      </p:pic>
    </p:spTree>
    <p:extLst>
      <p:ext uri="{BB962C8B-B14F-4D97-AF65-F5344CB8AC3E}">
        <p14:creationId xmlns:p14="http://schemas.microsoft.com/office/powerpoint/2010/main" val="305376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F3C1D-597A-4A83-9430-44858BBB58E8}"/>
              </a:ext>
            </a:extLst>
          </p:cNvPr>
          <p:cNvSpPr>
            <a:spLocks noGrp="1"/>
          </p:cNvSpPr>
          <p:nvPr>
            <p:ph type="title"/>
          </p:nvPr>
        </p:nvSpPr>
        <p:spPr/>
        <p:txBody>
          <a:bodyPr/>
          <a:lstStyle/>
          <a:p>
            <a:r>
              <a:rPr lang="ru-RU" dirty="0"/>
              <a:t>На који начин можемо да се изборимо са тремом?</a:t>
            </a:r>
            <a:endParaRPr lang="en-US" dirty="0"/>
          </a:p>
        </p:txBody>
      </p:sp>
      <p:sp>
        <p:nvSpPr>
          <p:cNvPr id="3" name="Content Placeholder 2">
            <a:extLst>
              <a:ext uri="{FF2B5EF4-FFF2-40B4-BE49-F238E27FC236}">
                <a16:creationId xmlns:a16="http://schemas.microsoft.com/office/drawing/2014/main" id="{664BC428-FFC1-4F7D-AFFC-6A49B779AB20}"/>
              </a:ext>
            </a:extLst>
          </p:cNvPr>
          <p:cNvSpPr>
            <a:spLocks noGrp="1"/>
          </p:cNvSpPr>
          <p:nvPr>
            <p:ph sz="half" idx="1"/>
          </p:nvPr>
        </p:nvSpPr>
        <p:spPr>
          <a:xfrm>
            <a:off x="626434" y="2278911"/>
            <a:ext cx="4244626" cy="4579089"/>
          </a:xfrm>
        </p:spPr>
        <p:txBody>
          <a:bodyPr>
            <a:normAutofit fontScale="25000" lnSpcReduction="20000"/>
          </a:bodyPr>
          <a:lstStyle/>
          <a:p>
            <a:r>
              <a:rPr lang="ru-RU" sz="6400" b="1" dirty="0"/>
              <a:t>Уколико код тебе наступи напад панике током самог испита:</a:t>
            </a:r>
          </a:p>
          <a:p>
            <a:pPr marL="0" indent="0">
              <a:buNone/>
            </a:pPr>
            <a:r>
              <a:rPr lang="ru-RU" sz="6400" dirty="0"/>
              <a:t>        -направи паузу у раду од пар минута</a:t>
            </a:r>
          </a:p>
          <a:p>
            <a:pPr marL="0" indent="0">
              <a:buNone/>
            </a:pPr>
            <a:r>
              <a:rPr lang="ru-RU" sz="6400" dirty="0"/>
              <a:t>        -фокусирај се на своје дисање</a:t>
            </a:r>
          </a:p>
          <a:p>
            <a:pPr marL="0" indent="0">
              <a:buNone/>
            </a:pPr>
            <a:r>
              <a:rPr lang="ru-RU" sz="6400" dirty="0"/>
              <a:t>        -покушај да умириш своје телесне реакције</a:t>
            </a:r>
          </a:p>
          <a:p>
            <a:pPr marL="0" indent="0">
              <a:buNone/>
            </a:pPr>
            <a:r>
              <a:rPr lang="ru-RU" sz="6400" dirty="0"/>
              <a:t>       -размишљај позитивно</a:t>
            </a:r>
          </a:p>
          <a:p>
            <a:pPr marL="0" indent="0">
              <a:buNone/>
            </a:pPr>
            <a:r>
              <a:rPr lang="ru-RU" sz="6400" dirty="0"/>
              <a:t>       -када се смириш, концентриши се на задатке и настави са радом.</a:t>
            </a:r>
            <a:endParaRPr lang="en-US" sz="6400" dirty="0"/>
          </a:p>
          <a:p>
            <a:r>
              <a:rPr lang="ru-RU" sz="6400" b="1" dirty="0"/>
              <a:t>Уколико се заблокираш током испита:</a:t>
            </a:r>
          </a:p>
          <a:p>
            <a:pPr marL="0" indent="0">
              <a:buNone/>
            </a:pPr>
            <a:r>
              <a:rPr lang="ru-RU" sz="6400" dirty="0"/>
              <a:t>        -напиши било шта на делу папира, шта год ти падне на памет у том тренутку или нацртај неки симбол, сличицу..</a:t>
            </a:r>
          </a:p>
          <a:p>
            <a:endParaRPr lang="ru-RU" dirty="0"/>
          </a:p>
          <a:p>
            <a:endParaRPr lang="en-US" dirty="0"/>
          </a:p>
        </p:txBody>
      </p:sp>
      <p:sp>
        <p:nvSpPr>
          <p:cNvPr id="4" name="Content Placeholder 3">
            <a:extLst>
              <a:ext uri="{FF2B5EF4-FFF2-40B4-BE49-F238E27FC236}">
                <a16:creationId xmlns:a16="http://schemas.microsoft.com/office/drawing/2014/main" id="{10504961-28DB-45E2-9E1A-7C522EF17A27}"/>
              </a:ext>
            </a:extLst>
          </p:cNvPr>
          <p:cNvSpPr>
            <a:spLocks noGrp="1"/>
          </p:cNvSpPr>
          <p:nvPr>
            <p:ph sz="half" idx="2"/>
          </p:nvPr>
        </p:nvSpPr>
        <p:spPr>
          <a:xfrm>
            <a:off x="7318985" y="2293088"/>
            <a:ext cx="4693631" cy="4464551"/>
          </a:xfrm>
        </p:spPr>
        <p:txBody>
          <a:bodyPr>
            <a:normAutofit fontScale="25000" lnSpcReduction="20000"/>
          </a:bodyPr>
          <a:lstStyle/>
          <a:p>
            <a:r>
              <a:rPr lang="ru-RU" sz="6400" b="1" dirty="0"/>
              <a:t>Уколико на почетку испита читаш сва питања и немаш одговор ни на једно од њих:</a:t>
            </a:r>
          </a:p>
          <a:p>
            <a:pPr marL="0" indent="0">
              <a:buNone/>
            </a:pPr>
            <a:r>
              <a:rPr lang="ru-RU" sz="6400" dirty="0"/>
              <a:t>          -прочитај поново сва питања и подвуци речи које се односе на области или теме  које познајеш и које си научио. Врати се на питања која ти се чине значајнијим и полако покушај да размислиш како би могао да одговориш на њих.</a:t>
            </a:r>
          </a:p>
          <a:p>
            <a:r>
              <a:rPr lang="ru-RU" sz="6400" b="1" dirty="0"/>
              <a:t>Уколико ти се учини током испита да нећеш стићи све да урадиш и да нема довољно времена:</a:t>
            </a:r>
          </a:p>
          <a:p>
            <a:pPr marL="0" indent="0">
              <a:buNone/>
            </a:pPr>
            <a:r>
              <a:rPr lang="ru-RU" sz="6400" dirty="0"/>
              <a:t>           -покушај да сажмеш свој одговор тако да обухвати оно што се захтева у задатку. Уколико утрошиш превише времена на писање дугачких одговора поред тога што ћеш каснити са радом, може се десити и да не одговориш на само питање.</a:t>
            </a:r>
          </a:p>
          <a:p>
            <a:endParaRPr lang="en-US" dirty="0"/>
          </a:p>
        </p:txBody>
      </p:sp>
      <p:pic>
        <p:nvPicPr>
          <p:cNvPr id="8" name="Picture 7">
            <a:extLst>
              <a:ext uri="{FF2B5EF4-FFF2-40B4-BE49-F238E27FC236}">
                <a16:creationId xmlns:a16="http://schemas.microsoft.com/office/drawing/2014/main" id="{1D235809-39E7-419A-B88C-02BD9A751F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1489" y="2293088"/>
            <a:ext cx="2447925" cy="1866900"/>
          </a:xfrm>
          <a:prstGeom prst="rect">
            <a:avLst/>
          </a:prstGeom>
        </p:spPr>
      </p:pic>
      <p:pic>
        <p:nvPicPr>
          <p:cNvPr id="6" name="Picture 5">
            <a:extLst>
              <a:ext uri="{FF2B5EF4-FFF2-40B4-BE49-F238E27FC236}">
                <a16:creationId xmlns:a16="http://schemas.microsoft.com/office/drawing/2014/main" id="{C4632DE1-292B-4414-BBC1-61D3D671F9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096" y="4309838"/>
            <a:ext cx="2343150" cy="1952625"/>
          </a:xfrm>
          <a:prstGeom prst="rect">
            <a:avLst/>
          </a:prstGeom>
        </p:spPr>
      </p:pic>
    </p:spTree>
    <p:extLst>
      <p:ext uri="{BB962C8B-B14F-4D97-AF65-F5344CB8AC3E}">
        <p14:creationId xmlns:p14="http://schemas.microsoft.com/office/powerpoint/2010/main" val="277492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4A796-FF0D-4886-AA0A-01FA1FB4101D}"/>
              </a:ext>
            </a:extLst>
          </p:cNvPr>
          <p:cNvSpPr>
            <a:spLocks noGrp="1"/>
          </p:cNvSpPr>
          <p:nvPr>
            <p:ph type="title"/>
          </p:nvPr>
        </p:nvSpPr>
        <p:spPr/>
        <p:txBody>
          <a:bodyPr/>
          <a:lstStyle/>
          <a:p>
            <a:r>
              <a:rPr lang="ru-RU" dirty="0"/>
              <a:t>На који начин можемо да се изборимо са тремом?</a:t>
            </a:r>
            <a:endParaRPr lang="en-US" dirty="0"/>
          </a:p>
        </p:txBody>
      </p:sp>
      <p:sp>
        <p:nvSpPr>
          <p:cNvPr id="3" name="Content Placeholder 2">
            <a:extLst>
              <a:ext uri="{FF2B5EF4-FFF2-40B4-BE49-F238E27FC236}">
                <a16:creationId xmlns:a16="http://schemas.microsoft.com/office/drawing/2014/main" id="{66C44B88-B219-48AC-A98F-4C0655C042B0}"/>
              </a:ext>
            </a:extLst>
          </p:cNvPr>
          <p:cNvSpPr>
            <a:spLocks noGrp="1"/>
          </p:cNvSpPr>
          <p:nvPr>
            <p:ph sz="half" idx="1"/>
          </p:nvPr>
        </p:nvSpPr>
        <p:spPr>
          <a:xfrm>
            <a:off x="487729" y="2438398"/>
            <a:ext cx="6699880" cy="3657601"/>
          </a:xfrm>
        </p:spPr>
        <p:txBody>
          <a:bodyPr>
            <a:normAutofit fontScale="92500"/>
          </a:bodyPr>
          <a:lstStyle/>
          <a:p>
            <a:pPr marL="0" indent="0">
              <a:buNone/>
            </a:pPr>
            <a:r>
              <a:rPr lang="en-US" sz="2100" dirty="0"/>
              <a:t>-</a:t>
            </a:r>
            <a:r>
              <a:rPr lang="ru-RU" sz="2100" b="1" dirty="0"/>
              <a:t>Поделите са другим ученицима  </a:t>
            </a:r>
            <a:r>
              <a:rPr lang="ru-RU" sz="2100" dirty="0"/>
              <a:t>своја искуства треме. Одаберите можда баш оне догађаје када сте имали неку непријатност или проблем. Испричајте како се све завршило. </a:t>
            </a:r>
          </a:p>
          <a:p>
            <a:pPr marL="0" indent="0">
              <a:buNone/>
            </a:pPr>
            <a:r>
              <a:rPr lang="en-US" sz="2100" dirty="0"/>
              <a:t>-</a:t>
            </a:r>
            <a:r>
              <a:rPr lang="ru-RU" sz="2100" dirty="0"/>
              <a:t>Подсетите себе  да су ситуације које нас посебно узнемиравају или у којима нисмо до сада били успешни, иако нам се то не чини тако, заправо </a:t>
            </a:r>
            <a:r>
              <a:rPr lang="ru-RU" sz="2100" b="1" dirty="0"/>
              <a:t>одлична прилика да боље упознамо себе, напредујемо и сазревамо</a:t>
            </a:r>
            <a:r>
              <a:rPr lang="ru-RU" sz="2100" dirty="0"/>
              <a:t>.</a:t>
            </a:r>
            <a:endParaRPr lang="en-US" sz="2100" dirty="0"/>
          </a:p>
          <a:p>
            <a:pPr marL="0" indent="0">
              <a:buNone/>
            </a:pPr>
            <a:r>
              <a:rPr lang="en-US" sz="2100" dirty="0"/>
              <a:t>- </a:t>
            </a:r>
            <a:r>
              <a:rPr lang="sr-Cyrl-RS" sz="2100" dirty="0"/>
              <a:t>П</a:t>
            </a:r>
            <a:r>
              <a:rPr lang="ru-RU" sz="2100" dirty="0"/>
              <a:t>остоји више различитих начина на које се можемо носити са тремом, али је свакако најважнији </a:t>
            </a:r>
            <a:r>
              <a:rPr lang="ru-RU" sz="2100" b="1" dirty="0"/>
              <a:t>подршка и подстицај блиских људи.</a:t>
            </a:r>
          </a:p>
          <a:p>
            <a:endParaRPr lang="en-US" dirty="0"/>
          </a:p>
        </p:txBody>
      </p:sp>
      <p:sp>
        <p:nvSpPr>
          <p:cNvPr id="4" name="Content Placeholder 3">
            <a:extLst>
              <a:ext uri="{FF2B5EF4-FFF2-40B4-BE49-F238E27FC236}">
                <a16:creationId xmlns:a16="http://schemas.microsoft.com/office/drawing/2014/main" id="{D3BFCFF3-4057-4C60-ACE5-0A127B5196A3}"/>
              </a:ext>
            </a:extLst>
          </p:cNvPr>
          <p:cNvSpPr>
            <a:spLocks noGrp="1"/>
          </p:cNvSpPr>
          <p:nvPr>
            <p:ph sz="half" idx="2"/>
          </p:nvPr>
        </p:nvSpPr>
        <p:spPr>
          <a:xfrm>
            <a:off x="5414010" y="2438399"/>
            <a:ext cx="6290262" cy="3657600"/>
          </a:xfrm>
        </p:spPr>
        <p:txBody>
          <a:bodyPr>
            <a:noAutofit/>
          </a:bodyPr>
          <a:lstStyle/>
          <a:p>
            <a:r>
              <a:rPr lang="ru-RU" sz="1600" dirty="0"/>
              <a:t>	</a:t>
            </a:r>
            <a:endParaRPr lang="en-US" sz="1200" dirty="0"/>
          </a:p>
        </p:txBody>
      </p:sp>
      <p:pic>
        <p:nvPicPr>
          <p:cNvPr id="6" name="Picture 5">
            <a:extLst>
              <a:ext uri="{FF2B5EF4-FFF2-40B4-BE49-F238E27FC236}">
                <a16:creationId xmlns:a16="http://schemas.microsoft.com/office/drawing/2014/main" id="{938C16BF-FBE8-492A-BEE0-762A8E2EDD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5110" y="2267411"/>
            <a:ext cx="3292005" cy="1999787"/>
          </a:xfrm>
          <a:prstGeom prst="rect">
            <a:avLst/>
          </a:prstGeom>
        </p:spPr>
      </p:pic>
      <p:pic>
        <p:nvPicPr>
          <p:cNvPr id="7" name="Picture 6">
            <a:extLst>
              <a:ext uri="{FF2B5EF4-FFF2-40B4-BE49-F238E27FC236}">
                <a16:creationId xmlns:a16="http://schemas.microsoft.com/office/drawing/2014/main" id="{D6EA3AAD-0068-4B9E-BF6E-911E14A3EA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2349" y="4789884"/>
            <a:ext cx="3057525" cy="1495425"/>
          </a:xfrm>
          <a:prstGeom prst="rect">
            <a:avLst/>
          </a:prstGeom>
        </p:spPr>
      </p:pic>
    </p:spTree>
    <p:extLst>
      <p:ext uri="{BB962C8B-B14F-4D97-AF65-F5344CB8AC3E}">
        <p14:creationId xmlns:p14="http://schemas.microsoft.com/office/powerpoint/2010/main" val="2762864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0718F-A004-4511-9E8D-7FFCD964FF9F}"/>
              </a:ext>
            </a:extLst>
          </p:cNvPr>
          <p:cNvSpPr>
            <a:spLocks noGrp="1"/>
          </p:cNvSpPr>
          <p:nvPr>
            <p:ph type="title"/>
          </p:nvPr>
        </p:nvSpPr>
        <p:spPr/>
        <p:txBody>
          <a:bodyPr/>
          <a:lstStyle/>
          <a:p>
            <a:r>
              <a:rPr lang="ru-RU" dirty="0"/>
              <a:t>На који начин можемо да се изборимо са тремом?</a:t>
            </a:r>
            <a:endParaRPr lang="en-US" dirty="0"/>
          </a:p>
        </p:txBody>
      </p:sp>
      <p:sp>
        <p:nvSpPr>
          <p:cNvPr id="3" name="Content Placeholder 2">
            <a:extLst>
              <a:ext uri="{FF2B5EF4-FFF2-40B4-BE49-F238E27FC236}">
                <a16:creationId xmlns:a16="http://schemas.microsoft.com/office/drawing/2014/main" id="{7E2B2BBD-6707-47BF-850F-7A4A7B95D2E0}"/>
              </a:ext>
            </a:extLst>
          </p:cNvPr>
          <p:cNvSpPr>
            <a:spLocks noGrp="1"/>
          </p:cNvSpPr>
          <p:nvPr>
            <p:ph idx="1"/>
          </p:nvPr>
        </p:nvSpPr>
        <p:spPr>
          <a:xfrm>
            <a:off x="711497" y="2247013"/>
            <a:ext cx="8670960" cy="4343358"/>
          </a:xfrm>
        </p:spPr>
        <p:txBody>
          <a:bodyPr>
            <a:normAutofit fontScale="77500" lnSpcReduction="20000"/>
          </a:bodyPr>
          <a:lstStyle/>
          <a:p>
            <a:r>
              <a:rPr lang="ru-RU" sz="2300" dirty="0"/>
              <a:t>Приступи припреми испита као </a:t>
            </a:r>
            <a:r>
              <a:rPr lang="ru-RU" sz="2300" b="1" dirty="0"/>
              <a:t>припреми за маратон </a:t>
            </a:r>
            <a:r>
              <a:rPr lang="ru-RU" sz="2300" dirty="0"/>
              <a:t>и покушај да се унапред припремиш ментално и физички за стресну ситуацију каква је завршни испит.</a:t>
            </a:r>
          </a:p>
          <a:p>
            <a:r>
              <a:rPr lang="ru-RU" sz="2300" dirty="0"/>
              <a:t>Избегавај мисли попут нећу урадити добро испит, заблокираћу се као и до сад, нећу одговорити ни на једно питање,..Приступи завршном </a:t>
            </a:r>
            <a:r>
              <a:rPr lang="ru-RU" sz="2300" b="1" dirty="0"/>
              <a:t>испиту размишљајући о позитивним исходима- фокусирај се на оно што разумеш, оно што си припремио од градива, оно што можеш да урадиш везано за испит. </a:t>
            </a:r>
          </a:p>
          <a:p>
            <a:r>
              <a:rPr lang="ru-RU" sz="2300" dirty="0"/>
              <a:t>Ово </a:t>
            </a:r>
            <a:r>
              <a:rPr lang="ru-RU" sz="2300" b="1" dirty="0"/>
              <a:t>није тренутак да правиш велике промене у свом раду</a:t>
            </a:r>
            <a:r>
              <a:rPr lang="ru-RU" sz="2300" dirty="0"/>
              <a:t> или распореду активности. Неке мале промене могу бити корисне за тебе, да размотриш досадашње залагање у припреми испита, своје обавезе, сатницу за све активности у току дана и у складу са тим планирање времена за учење, породицу, дружење, физичку активност, слободно време,..</a:t>
            </a:r>
          </a:p>
          <a:p>
            <a:r>
              <a:rPr lang="ru-RU" sz="2300" b="1" dirty="0"/>
              <a:t>Не анализирај своје постигнуће и постигнуће других, </a:t>
            </a:r>
            <a:r>
              <a:rPr lang="ru-RU" sz="2300" dirty="0"/>
              <a:t>јер ће те то учинити само нервознијим и несигурнијим. </a:t>
            </a:r>
            <a:r>
              <a:rPr lang="ru-RU" sz="2300" b="1" dirty="0"/>
              <a:t>Запамти да се свако  припрема  за испит својим темпом, у складу са својим могућностима и навикама.</a:t>
            </a:r>
          </a:p>
          <a:p>
            <a:endParaRPr lang="en-US" dirty="0"/>
          </a:p>
        </p:txBody>
      </p:sp>
      <p:pic>
        <p:nvPicPr>
          <p:cNvPr id="5" name="Picture 4">
            <a:extLst>
              <a:ext uri="{FF2B5EF4-FFF2-40B4-BE49-F238E27FC236}">
                <a16:creationId xmlns:a16="http://schemas.microsoft.com/office/drawing/2014/main" id="{34A6B504-B006-40CB-BC20-F44F4F3D4D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2457" y="2754351"/>
            <a:ext cx="2486025" cy="2553629"/>
          </a:xfrm>
          <a:prstGeom prst="rect">
            <a:avLst/>
          </a:prstGeom>
        </p:spPr>
      </p:pic>
    </p:spTree>
    <p:extLst>
      <p:ext uri="{BB962C8B-B14F-4D97-AF65-F5344CB8AC3E}">
        <p14:creationId xmlns:p14="http://schemas.microsoft.com/office/powerpoint/2010/main" val="3860514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BFDB6-E84F-4CA0-9868-285EEBC82C58}"/>
              </a:ext>
            </a:extLst>
          </p:cNvPr>
          <p:cNvSpPr>
            <a:spLocks noGrp="1"/>
          </p:cNvSpPr>
          <p:nvPr>
            <p:ph type="title"/>
          </p:nvPr>
        </p:nvSpPr>
        <p:spPr/>
        <p:txBody>
          <a:bodyPr/>
          <a:lstStyle/>
          <a:p>
            <a:r>
              <a:rPr lang="sr-Cyrl-RS" dirty="0"/>
              <a:t>Коме можете да се обратите за подршку?</a:t>
            </a:r>
            <a:endParaRPr lang="en-US" dirty="0"/>
          </a:p>
        </p:txBody>
      </p:sp>
      <p:sp>
        <p:nvSpPr>
          <p:cNvPr id="3" name="Content Placeholder 2">
            <a:extLst>
              <a:ext uri="{FF2B5EF4-FFF2-40B4-BE49-F238E27FC236}">
                <a16:creationId xmlns:a16="http://schemas.microsoft.com/office/drawing/2014/main" id="{E9F1CEAD-44ED-40F5-B371-353AC1FCB794}"/>
              </a:ext>
            </a:extLst>
          </p:cNvPr>
          <p:cNvSpPr>
            <a:spLocks noGrp="1"/>
          </p:cNvSpPr>
          <p:nvPr>
            <p:ph idx="1"/>
          </p:nvPr>
        </p:nvSpPr>
        <p:spPr>
          <a:xfrm>
            <a:off x="628650" y="2219093"/>
            <a:ext cx="8986356" cy="4638907"/>
          </a:xfrm>
        </p:spPr>
        <p:txBody>
          <a:bodyPr>
            <a:normAutofit fontScale="70000" lnSpcReduction="20000"/>
          </a:bodyPr>
          <a:lstStyle/>
          <a:p>
            <a:r>
              <a:rPr lang="ru-RU" sz="2600" dirty="0"/>
              <a:t>Ови савети су врло једноставни и јасни, али морамо знати да </a:t>
            </a:r>
            <a:r>
              <a:rPr lang="ru-RU" sz="2600" b="1" dirty="0"/>
              <a:t>сви различито реагујемо на стресне ситуације </a:t>
            </a:r>
            <a:r>
              <a:rPr lang="ru-RU" sz="2600" dirty="0"/>
              <a:t>и да нешто што је за једну особу тренутна потешкоћа, за другу је насавладива препрека.</a:t>
            </a:r>
          </a:p>
          <a:p>
            <a:r>
              <a:rPr lang="ru-RU" sz="2600" dirty="0"/>
              <a:t>Дакле, трему осећамо сви пред важне догађаје када страхујемо да ли ћемо бити довољно успешни и испунити своја или туђа очекивања. </a:t>
            </a:r>
            <a:r>
              <a:rPr lang="ru-RU" sz="2600" b="1" dirty="0"/>
              <a:t>Важно је препознати и потражити  савет како превазићи страх од неуспеха</a:t>
            </a:r>
            <a:r>
              <a:rPr lang="ru-RU" sz="2600" dirty="0"/>
              <a:t>. Можемо се обратити родитељима, наставницима, пријатељима, другим ученицима,  а уколико препознате  да је страх  претерано изражен, стално праћен физичким симптомима (дрхтавице, бледила, презнојавања, стомачним тегобама),да су вам  мисли блокиране (да не можете да се сетите ни онога што заиста знате) и уколико се  ови симптоми понављају из ситуације у ситуацију и онемогућавају да искажете своја знања и способности, требало би да се обратите стручном лицу.</a:t>
            </a:r>
          </a:p>
          <a:p>
            <a:r>
              <a:rPr lang="ru-RU" sz="2600" dirty="0"/>
              <a:t>      </a:t>
            </a:r>
            <a:r>
              <a:rPr lang="ru-RU" sz="2600" b="1" dirty="0"/>
              <a:t>У школи се за помоћ обраћате школском психологу </a:t>
            </a:r>
            <a:r>
              <a:rPr lang="ru-RU" sz="2600" dirty="0"/>
              <a:t>који ће најпре у разговору са вама проценити да ли је ваша трема адекватна тј. да ли ваша процена ситуације и ваших способности одговара реалности или не. Затим ће се приступити конкретним корацима за превазилажење треме (технике релаксације, провежбавање ситуација, подизање самопоуздања...).</a:t>
            </a:r>
          </a:p>
          <a:p>
            <a:endParaRPr lang="en-US" dirty="0"/>
          </a:p>
        </p:txBody>
      </p:sp>
      <p:pic>
        <p:nvPicPr>
          <p:cNvPr id="5" name="Picture 4">
            <a:extLst>
              <a:ext uri="{FF2B5EF4-FFF2-40B4-BE49-F238E27FC236}">
                <a16:creationId xmlns:a16="http://schemas.microsoft.com/office/drawing/2014/main" id="{A5E0468D-E337-4F64-8DCC-8C388617C7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5006" y="2881089"/>
            <a:ext cx="2466975" cy="2477719"/>
          </a:xfrm>
          <a:prstGeom prst="rect">
            <a:avLst/>
          </a:prstGeom>
        </p:spPr>
      </p:pic>
    </p:spTree>
    <p:extLst>
      <p:ext uri="{BB962C8B-B14F-4D97-AF65-F5344CB8AC3E}">
        <p14:creationId xmlns:p14="http://schemas.microsoft.com/office/powerpoint/2010/main" val="2889353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4CCF2-10D7-40D3-BA6D-4D66EB5E5281}"/>
              </a:ext>
            </a:extLst>
          </p:cNvPr>
          <p:cNvSpPr>
            <a:spLocks noGrp="1"/>
          </p:cNvSpPr>
          <p:nvPr>
            <p:ph type="title"/>
          </p:nvPr>
        </p:nvSpPr>
        <p:spPr/>
        <p:txBody>
          <a:bodyPr/>
          <a:lstStyle/>
          <a:p>
            <a:r>
              <a:rPr lang="sr-Cyrl-RS" dirty="0"/>
              <a:t>Запамтите..</a:t>
            </a:r>
            <a:endParaRPr lang="en-US" dirty="0"/>
          </a:p>
        </p:txBody>
      </p:sp>
      <p:sp>
        <p:nvSpPr>
          <p:cNvPr id="3" name="Content Placeholder 2">
            <a:extLst>
              <a:ext uri="{FF2B5EF4-FFF2-40B4-BE49-F238E27FC236}">
                <a16:creationId xmlns:a16="http://schemas.microsoft.com/office/drawing/2014/main" id="{78143447-2692-48CC-9866-557D544286DF}"/>
              </a:ext>
            </a:extLst>
          </p:cNvPr>
          <p:cNvSpPr>
            <a:spLocks noGrp="1"/>
          </p:cNvSpPr>
          <p:nvPr>
            <p:ph idx="1"/>
          </p:nvPr>
        </p:nvSpPr>
        <p:spPr>
          <a:xfrm>
            <a:off x="605171" y="2300176"/>
            <a:ext cx="8496300" cy="4345951"/>
          </a:xfrm>
        </p:spPr>
        <p:txBody>
          <a:bodyPr>
            <a:normAutofit fontScale="92500" lnSpcReduction="20000"/>
          </a:bodyPr>
          <a:lstStyle/>
          <a:p>
            <a:pPr>
              <a:buFontTx/>
              <a:buChar char="-"/>
            </a:pPr>
            <a:r>
              <a:rPr lang="ru-RU" dirty="0"/>
              <a:t>Завршни испит је </a:t>
            </a:r>
            <a:r>
              <a:rPr lang="ru-RU" b="1" dirty="0"/>
              <a:t>само једна од ситуација </a:t>
            </a:r>
            <a:r>
              <a:rPr lang="ru-RU" dirty="0"/>
              <a:t>која захтева ваше прилагођавање, припрему и смиреност. Ово је одлична прилика да развијете вештине и научите како да се носите са стресним ситуацијама убудуће, током школовања, а и у различитим ситуацијама у свакодневном животу.</a:t>
            </a:r>
          </a:p>
          <a:p>
            <a:pPr>
              <a:buFontTx/>
              <a:buChar char="-"/>
            </a:pPr>
            <a:r>
              <a:rPr lang="ru-RU" dirty="0"/>
              <a:t>На тај начин ћете </a:t>
            </a:r>
            <a:r>
              <a:rPr lang="ru-RU" b="1" dirty="0"/>
              <a:t>моћи да искажете своје потенцијале, своја знања и вештине, а уједно ћете се осећати добро, пријатно и спремно у целом том процесу.</a:t>
            </a:r>
          </a:p>
          <a:p>
            <a:pPr>
              <a:buFontTx/>
              <a:buChar char="-"/>
            </a:pPr>
            <a:r>
              <a:rPr lang="ru-RU" dirty="0"/>
              <a:t>Волела бих да чујем ваша размишљања и утиске на ову тему, па вас позивам да их шаљете у оквиру </a:t>
            </a:r>
            <a:r>
              <a:rPr lang="ru-RU" b="1" dirty="0"/>
              <a:t>групе ЧОС вашег одељења на </a:t>
            </a:r>
            <a:r>
              <a:rPr lang="en-US" b="1" dirty="0" err="1"/>
              <a:t>M.Teams</a:t>
            </a:r>
            <a:r>
              <a:rPr lang="en-US" b="1" dirty="0"/>
              <a:t>-</a:t>
            </a:r>
            <a:r>
              <a:rPr lang="sr-Cyrl-RS" b="1" dirty="0"/>
              <a:t>у</a:t>
            </a:r>
            <a:r>
              <a:rPr lang="sr-Cyrl-RS" dirty="0"/>
              <a:t>.  Уједно се надам да ће се стећи услови да на ову тему више разговарамо и уживо на часу у школи. </a:t>
            </a:r>
          </a:p>
          <a:p>
            <a:pPr>
              <a:buFontTx/>
              <a:buChar char="-"/>
            </a:pPr>
            <a:r>
              <a:rPr lang="sr-Cyrl-RS" dirty="0"/>
              <a:t>За сва додатна питања и дилеме ми се можете обратити </a:t>
            </a:r>
            <a:r>
              <a:rPr lang="ru-RU" b="1" dirty="0"/>
              <a:t>у школи, путем платформе </a:t>
            </a:r>
            <a:r>
              <a:rPr lang="en-US" b="1" dirty="0" err="1"/>
              <a:t>M.Teams</a:t>
            </a:r>
            <a:r>
              <a:rPr lang="ru-RU" b="1" dirty="0"/>
              <a:t> или мејл адресе  psiholog.putnik@gmail.com.</a:t>
            </a:r>
            <a:endParaRPr lang="sr-Cyrl-RS" b="1" dirty="0"/>
          </a:p>
          <a:p>
            <a:pPr marL="0" indent="0" algn="ctr">
              <a:buNone/>
            </a:pPr>
            <a:r>
              <a:rPr lang="sr-Cyrl-RS" sz="2100" b="1" dirty="0"/>
              <a:t>Хвала вам на пажњи!</a:t>
            </a:r>
            <a:endParaRPr lang="en-US" sz="2100" b="1" dirty="0"/>
          </a:p>
        </p:txBody>
      </p:sp>
      <p:pic>
        <p:nvPicPr>
          <p:cNvPr id="6" name="Picture 5">
            <a:extLst>
              <a:ext uri="{FF2B5EF4-FFF2-40B4-BE49-F238E27FC236}">
                <a16:creationId xmlns:a16="http://schemas.microsoft.com/office/drawing/2014/main" id="{6D86EC2E-0514-42F9-B8B2-81A6D2A72B14}"/>
              </a:ext>
            </a:extLst>
          </p:cNvPr>
          <p:cNvPicPr>
            <a:picLocks noChangeAspect="1"/>
          </p:cNvPicPr>
          <p:nvPr/>
        </p:nvPicPr>
        <p:blipFill>
          <a:blip r:embed="rId2"/>
          <a:stretch>
            <a:fillRect/>
          </a:stretch>
        </p:blipFill>
        <p:spPr>
          <a:xfrm>
            <a:off x="9184985" y="2860064"/>
            <a:ext cx="2139881" cy="2145978"/>
          </a:xfrm>
          <a:prstGeom prst="rect">
            <a:avLst/>
          </a:prstGeom>
        </p:spPr>
      </p:pic>
    </p:spTree>
    <p:extLst>
      <p:ext uri="{BB962C8B-B14F-4D97-AF65-F5344CB8AC3E}">
        <p14:creationId xmlns:p14="http://schemas.microsoft.com/office/powerpoint/2010/main" val="3282320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9B2AE-716C-4A74-89DF-E8D9CDE8DF10}"/>
              </a:ext>
            </a:extLst>
          </p:cNvPr>
          <p:cNvSpPr>
            <a:spLocks noGrp="1"/>
          </p:cNvSpPr>
          <p:nvPr>
            <p:ph type="title"/>
          </p:nvPr>
        </p:nvSpPr>
        <p:spPr/>
        <p:txBody>
          <a:bodyPr/>
          <a:lstStyle/>
          <a:p>
            <a:r>
              <a:rPr lang="sr-Cyrl-RS" dirty="0"/>
              <a:t>Шта је то трема?</a:t>
            </a:r>
            <a:endParaRPr lang="en-US" dirty="0"/>
          </a:p>
        </p:txBody>
      </p:sp>
      <p:sp>
        <p:nvSpPr>
          <p:cNvPr id="3" name="Content Placeholder 2">
            <a:extLst>
              <a:ext uri="{FF2B5EF4-FFF2-40B4-BE49-F238E27FC236}">
                <a16:creationId xmlns:a16="http://schemas.microsoft.com/office/drawing/2014/main" id="{3124D4C6-D29C-4A8C-814F-8C05F660D318}"/>
              </a:ext>
            </a:extLst>
          </p:cNvPr>
          <p:cNvSpPr>
            <a:spLocks noGrp="1"/>
          </p:cNvSpPr>
          <p:nvPr>
            <p:ph sz="quarter" idx="13"/>
          </p:nvPr>
        </p:nvSpPr>
        <p:spPr>
          <a:xfrm>
            <a:off x="501490" y="2458508"/>
            <a:ext cx="8379620" cy="4109560"/>
          </a:xfrm>
        </p:spPr>
        <p:txBody>
          <a:bodyPr>
            <a:normAutofit fontScale="70000" lnSpcReduction="20000"/>
          </a:bodyPr>
          <a:lstStyle/>
          <a:p>
            <a:pPr algn="just"/>
            <a:r>
              <a:rPr lang="ru-RU" sz="2700" dirty="0"/>
              <a:t>Трема је </a:t>
            </a:r>
            <a:r>
              <a:rPr lang="ru-RU" sz="2700" b="1" dirty="0"/>
              <a:t>врста страха </a:t>
            </a:r>
            <a:r>
              <a:rPr lang="ru-RU" sz="2700" dirty="0"/>
              <a:t>који је везан за неку будућу ситуацију за коју особа процењује да није довољно спремна или да превазилази њене способности. Јавља се  страх од могућег неуспеха.</a:t>
            </a:r>
            <a:endParaRPr lang="en-US" sz="2700" dirty="0"/>
          </a:p>
          <a:p>
            <a:pPr algn="just"/>
            <a:r>
              <a:rPr lang="ru-RU" sz="2700" dirty="0"/>
              <a:t>Према овој дефиницији јасно је да се трема </a:t>
            </a:r>
            <a:r>
              <a:rPr lang="ru-RU" sz="2700" b="1" dirty="0"/>
              <a:t>најчешће осећа у предиспитним ситуацијама </a:t>
            </a:r>
            <a:r>
              <a:rPr lang="ru-RU" sz="2700" dirty="0"/>
              <a:t>мада може бити везана и за многе друге нпр. важан пословни састанак, први љубавни састанак, држање предавања, наступ у плесу, спортско такмичење... </a:t>
            </a:r>
          </a:p>
          <a:p>
            <a:r>
              <a:rPr lang="sr-Cyrl-RS" sz="2700" b="1" dirty="0"/>
              <a:t>Страх </a:t>
            </a:r>
            <a:r>
              <a:rPr lang="sr-Cyrl-RS" sz="2700" dirty="0"/>
              <a:t>је врста осећања која је у неким ситуацијама </a:t>
            </a:r>
            <a:r>
              <a:rPr lang="sr-Cyrl-RS" sz="2700" b="1" dirty="0"/>
              <a:t>корисна за нас </a:t>
            </a:r>
            <a:r>
              <a:rPr lang="sr-Cyrl-RS" sz="2700" dirty="0"/>
              <a:t>(нпр. када нас јури бесан пас ). Може нам помоћи да се фокусирамо на претећу опасност и помогне нам да се снађемо у тој ситуацији.</a:t>
            </a:r>
          </a:p>
          <a:p>
            <a:r>
              <a:rPr lang="sr-Cyrl-RS" sz="2700" dirty="0"/>
              <a:t>У којим ситуацијама нам је страх </a:t>
            </a:r>
            <a:r>
              <a:rPr lang="sr-Cyrl-RS" sz="2700" b="1" dirty="0"/>
              <a:t>некористан</a:t>
            </a:r>
            <a:r>
              <a:rPr lang="sr-Cyrl-RS" sz="2700" dirty="0"/>
              <a:t>? Управо онда када је оно што доживљавамо као угрожавајуће и опасно, </a:t>
            </a:r>
            <a:r>
              <a:rPr lang="sr-Cyrl-RS" sz="2700" b="1" dirty="0"/>
              <a:t>провера нашег знања</a:t>
            </a:r>
            <a:r>
              <a:rPr lang="sr-Cyrl-RS" sz="2700" dirty="0"/>
              <a:t> попут завршног испита. </a:t>
            </a:r>
            <a:endParaRPr lang="en-US" sz="2700" dirty="0"/>
          </a:p>
          <a:p>
            <a:endParaRPr lang="en-US" dirty="0"/>
          </a:p>
        </p:txBody>
      </p:sp>
      <p:pic>
        <p:nvPicPr>
          <p:cNvPr id="5" name="Picture 4">
            <a:extLst>
              <a:ext uri="{FF2B5EF4-FFF2-40B4-BE49-F238E27FC236}">
                <a16:creationId xmlns:a16="http://schemas.microsoft.com/office/drawing/2014/main" id="{8B213C57-FB77-4FC9-9D11-A5781C8832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1110" y="2800350"/>
            <a:ext cx="2983230" cy="2331720"/>
          </a:xfrm>
          <a:prstGeom prst="rect">
            <a:avLst/>
          </a:prstGeom>
        </p:spPr>
      </p:pic>
    </p:spTree>
    <p:extLst>
      <p:ext uri="{BB962C8B-B14F-4D97-AF65-F5344CB8AC3E}">
        <p14:creationId xmlns:p14="http://schemas.microsoft.com/office/powerpoint/2010/main" val="3212231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85C83-F7B6-419D-9D91-90AB6D24DA3F}"/>
              </a:ext>
            </a:extLst>
          </p:cNvPr>
          <p:cNvSpPr>
            <a:spLocks noGrp="1"/>
          </p:cNvSpPr>
          <p:nvPr>
            <p:ph type="title"/>
          </p:nvPr>
        </p:nvSpPr>
        <p:spPr/>
        <p:txBody>
          <a:bodyPr/>
          <a:lstStyle/>
          <a:p>
            <a:r>
              <a:rPr lang="sr-Cyrl-RS" dirty="0"/>
              <a:t>Шта је то трема?</a:t>
            </a:r>
            <a:endParaRPr lang="en-US" dirty="0"/>
          </a:p>
        </p:txBody>
      </p:sp>
      <p:sp>
        <p:nvSpPr>
          <p:cNvPr id="3" name="Content Placeholder 2">
            <a:extLst>
              <a:ext uri="{FF2B5EF4-FFF2-40B4-BE49-F238E27FC236}">
                <a16:creationId xmlns:a16="http://schemas.microsoft.com/office/drawing/2014/main" id="{B72D4BB2-17D0-44A5-BFD1-C79FBF2CA2D7}"/>
              </a:ext>
            </a:extLst>
          </p:cNvPr>
          <p:cNvSpPr>
            <a:spLocks noGrp="1"/>
          </p:cNvSpPr>
          <p:nvPr>
            <p:ph idx="1"/>
          </p:nvPr>
        </p:nvSpPr>
        <p:spPr>
          <a:xfrm>
            <a:off x="624468" y="2252546"/>
            <a:ext cx="11079803" cy="4371278"/>
          </a:xfrm>
        </p:spPr>
        <p:txBody>
          <a:bodyPr>
            <a:normAutofit fontScale="92500" lnSpcReduction="10000"/>
          </a:bodyPr>
          <a:lstStyle/>
          <a:p>
            <a:r>
              <a:rPr lang="sr-Cyrl-RS" sz="2000" dirty="0"/>
              <a:t>У наставку је слика која илуструје разлике између осећања страха у ситуацији непосредне опасности и у ситуацији када ми мислимо и предвиђамо да ће се догодити нешто што ће бити угрожавајуће по нас.</a:t>
            </a:r>
            <a:endParaRPr lang="en-US" sz="2000" dirty="0"/>
          </a:p>
          <a:p>
            <a:endParaRPr lang="sr-Cyrl-RS" dirty="0"/>
          </a:p>
          <a:p>
            <a:endParaRPr lang="sr-Cyrl-RS" dirty="0"/>
          </a:p>
          <a:p>
            <a:endParaRPr lang="sr-Cyrl-RS" dirty="0"/>
          </a:p>
          <a:p>
            <a:endParaRPr lang="sr-Cyrl-RS" dirty="0"/>
          </a:p>
          <a:p>
            <a:endParaRPr lang="sr-Cyrl-RS" dirty="0"/>
          </a:p>
          <a:p>
            <a:endParaRPr lang="sr-Cyrl-RS" dirty="0"/>
          </a:p>
          <a:p>
            <a:r>
              <a:rPr lang="sr-Cyrl-RS" dirty="0"/>
              <a:t>Оно што је занимљиво је да је реакција нашег организма, односно наш одговор на стресну ситуацију, идентична </a:t>
            </a:r>
            <a:r>
              <a:rPr lang="sr-Cyrl-RS"/>
              <a:t>у оба </a:t>
            </a:r>
            <a:r>
              <a:rPr lang="sr-Cyrl-RS" dirty="0"/>
              <a:t>случаја. </a:t>
            </a:r>
          </a:p>
        </p:txBody>
      </p:sp>
      <p:pic>
        <p:nvPicPr>
          <p:cNvPr id="5" name="Picture 4">
            <a:extLst>
              <a:ext uri="{FF2B5EF4-FFF2-40B4-BE49-F238E27FC236}">
                <a16:creationId xmlns:a16="http://schemas.microsoft.com/office/drawing/2014/main" id="{1BCF0FC8-666A-4385-8CE7-A0918470B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0039" y="3222702"/>
            <a:ext cx="6188926" cy="2174488"/>
          </a:xfrm>
          <a:prstGeom prst="rect">
            <a:avLst/>
          </a:prstGeom>
        </p:spPr>
      </p:pic>
    </p:spTree>
    <p:extLst>
      <p:ext uri="{BB962C8B-B14F-4D97-AF65-F5344CB8AC3E}">
        <p14:creationId xmlns:p14="http://schemas.microsoft.com/office/powerpoint/2010/main" val="144488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D36BD-E2AD-4945-B32B-0FC0710DB0E0}"/>
              </a:ext>
            </a:extLst>
          </p:cNvPr>
          <p:cNvSpPr>
            <a:spLocks noGrp="1"/>
          </p:cNvSpPr>
          <p:nvPr>
            <p:ph type="title"/>
          </p:nvPr>
        </p:nvSpPr>
        <p:spPr/>
        <p:txBody>
          <a:bodyPr/>
          <a:lstStyle/>
          <a:p>
            <a:r>
              <a:rPr lang="sr-Cyrl-RS" dirty="0"/>
              <a:t>Шта је то трема?</a:t>
            </a:r>
            <a:endParaRPr lang="en-US" dirty="0"/>
          </a:p>
        </p:txBody>
      </p:sp>
      <p:sp>
        <p:nvSpPr>
          <p:cNvPr id="3" name="Content Placeholder 2">
            <a:extLst>
              <a:ext uri="{FF2B5EF4-FFF2-40B4-BE49-F238E27FC236}">
                <a16:creationId xmlns:a16="http://schemas.microsoft.com/office/drawing/2014/main" id="{983EAE69-2D54-4753-A8A3-3DDFDEB93325}"/>
              </a:ext>
            </a:extLst>
          </p:cNvPr>
          <p:cNvSpPr>
            <a:spLocks noGrp="1"/>
          </p:cNvSpPr>
          <p:nvPr>
            <p:ph idx="1"/>
          </p:nvPr>
        </p:nvSpPr>
        <p:spPr>
          <a:xfrm>
            <a:off x="578229" y="2438399"/>
            <a:ext cx="7942438" cy="4085063"/>
          </a:xfrm>
        </p:spPr>
        <p:txBody>
          <a:bodyPr>
            <a:noAutofit/>
          </a:bodyPr>
          <a:lstStyle/>
          <a:p>
            <a:pPr algn="just"/>
            <a:r>
              <a:rPr lang="sr-Cyrl-RS" sz="1900" dirty="0"/>
              <a:t>Зато се трема препознаје </a:t>
            </a:r>
            <a:r>
              <a:rPr lang="sr-Cyrl-RS" sz="1900" b="1" dirty="0"/>
              <a:t>по различитим телесним симптомима </a:t>
            </a:r>
            <a:r>
              <a:rPr lang="sr-Cyrl-RS" sz="1900" dirty="0"/>
              <a:t>који се испољавају и у ситуацијама када смо уплашени као што су: убрзан рад срца, појачано знојење, убрзано дисање, грчеви у стомаку, мучнина, несвестица, тешкоће са дисањем, бледило лица, блага дрхтавица..</a:t>
            </a:r>
          </a:p>
          <a:p>
            <a:pPr algn="just"/>
            <a:r>
              <a:rPr lang="sr-Cyrl-RS" sz="1900" dirty="0"/>
              <a:t>Могу се јавити и </a:t>
            </a:r>
            <a:r>
              <a:rPr lang="sr-Cyrl-RS" sz="1900" b="1" dirty="0"/>
              <a:t>тешкоће са спавањем, различита осећања</a:t>
            </a:r>
            <a:r>
              <a:rPr lang="sr-Cyrl-RS" sz="1900" dirty="0"/>
              <a:t>, раздражљивост и нервоза, осећања туге, љутње, безвољности</a:t>
            </a:r>
            <a:r>
              <a:rPr lang="en-US" sz="1900" dirty="0"/>
              <a:t>,</a:t>
            </a:r>
            <a:r>
              <a:rPr lang="sr-Cyrl-RS" sz="1900" dirty="0"/>
              <a:t> очајања..</a:t>
            </a:r>
          </a:p>
          <a:p>
            <a:pPr algn="just"/>
            <a:r>
              <a:rPr lang="sr-Cyrl-RS" sz="1900" dirty="0"/>
              <a:t>Често се јављају и </a:t>
            </a:r>
            <a:r>
              <a:rPr lang="sr-Cyrl-RS" sz="1900" b="1" dirty="0"/>
              <a:t>тешкоће са пажњом и концентрацијом</a:t>
            </a:r>
            <a:r>
              <a:rPr lang="sr-Cyrl-RS" sz="1900" dirty="0"/>
              <a:t>, блокираност мисли, доживљај да немамо ни једну мисао у глави  или да су нам мисли </a:t>
            </a:r>
            <a:r>
              <a:rPr lang="en-US" sz="1900" dirty="0"/>
              <a:t>“</a:t>
            </a:r>
            <a:r>
              <a:rPr lang="sr-Cyrl-RS" sz="1900" dirty="0"/>
              <a:t>залеђене</a:t>
            </a:r>
            <a:r>
              <a:rPr lang="en-US" sz="1900" dirty="0"/>
              <a:t>”, </a:t>
            </a:r>
            <a:r>
              <a:rPr lang="sr-Cyrl-RS" sz="1900" dirty="0"/>
              <a:t>окупираност бригом, катастрофизирање целе ситуације,..</a:t>
            </a:r>
            <a:endParaRPr lang="en-US" sz="1900" dirty="0"/>
          </a:p>
        </p:txBody>
      </p:sp>
      <p:pic>
        <p:nvPicPr>
          <p:cNvPr id="7" name="Picture 6">
            <a:extLst>
              <a:ext uri="{FF2B5EF4-FFF2-40B4-BE49-F238E27FC236}">
                <a16:creationId xmlns:a16="http://schemas.microsoft.com/office/drawing/2014/main" id="{228733B3-79F6-457C-A6FF-FD3B7E5333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2798" y="3064077"/>
            <a:ext cx="3143250" cy="2537460"/>
          </a:xfrm>
          <a:prstGeom prst="rect">
            <a:avLst/>
          </a:prstGeom>
        </p:spPr>
      </p:pic>
    </p:spTree>
    <p:extLst>
      <p:ext uri="{BB962C8B-B14F-4D97-AF65-F5344CB8AC3E}">
        <p14:creationId xmlns:p14="http://schemas.microsoft.com/office/powerpoint/2010/main" val="3059311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246B2-F5E2-4C55-A86E-FCEE3DD16D09}"/>
              </a:ext>
            </a:extLst>
          </p:cNvPr>
          <p:cNvSpPr>
            <a:spLocks noGrp="1"/>
          </p:cNvSpPr>
          <p:nvPr>
            <p:ph type="title"/>
          </p:nvPr>
        </p:nvSpPr>
        <p:spPr/>
        <p:txBody>
          <a:bodyPr/>
          <a:lstStyle/>
          <a:p>
            <a:r>
              <a:rPr lang="sr-Cyrl-RS" dirty="0"/>
              <a:t>Шта је то трема?</a:t>
            </a:r>
            <a:endParaRPr lang="en-US" dirty="0"/>
          </a:p>
        </p:txBody>
      </p:sp>
      <p:sp>
        <p:nvSpPr>
          <p:cNvPr id="3" name="Content Placeholder 2">
            <a:extLst>
              <a:ext uri="{FF2B5EF4-FFF2-40B4-BE49-F238E27FC236}">
                <a16:creationId xmlns:a16="http://schemas.microsoft.com/office/drawing/2014/main" id="{F96A2BC9-265F-4C34-BE64-86DD9C0B6399}"/>
              </a:ext>
            </a:extLst>
          </p:cNvPr>
          <p:cNvSpPr>
            <a:spLocks noGrp="1"/>
          </p:cNvSpPr>
          <p:nvPr>
            <p:ph idx="1"/>
          </p:nvPr>
        </p:nvSpPr>
        <p:spPr>
          <a:xfrm>
            <a:off x="572847" y="2449032"/>
            <a:ext cx="8675088" cy="3239911"/>
          </a:xfrm>
        </p:spPr>
        <p:txBody>
          <a:bodyPr>
            <a:normAutofit fontScale="92500" lnSpcReduction="20000"/>
          </a:bodyPr>
          <a:lstStyle/>
          <a:p>
            <a:r>
              <a:rPr lang="sr-Cyrl-RS" dirty="0"/>
              <a:t>Трема у психолошком смислу представља </a:t>
            </a:r>
            <a:r>
              <a:rPr lang="sr-Cyrl-RS" b="1" dirty="0"/>
              <a:t>појачано узбуђење и има сврху припреме, мотивације организма, служи мобилизацији енергије за неки важан предстојећи догађај.</a:t>
            </a:r>
            <a:r>
              <a:rPr lang="sr-Cyrl-RS" dirty="0"/>
              <a:t> Ситуације које су нам нове и непознате ће пре подстаћи трему, него оне које смо већ проживели. Уколико трема измакне контроли, може довести до блокаде на самом испиту.</a:t>
            </a:r>
          </a:p>
          <a:p>
            <a:r>
              <a:rPr lang="sr-Cyrl-RS" b="1" dirty="0"/>
              <a:t>Трему погоршава замишљање негативних исхода.</a:t>
            </a:r>
            <a:r>
              <a:rPr lang="sr-Cyrl-RS" dirty="0"/>
              <a:t> Мисли као што су </a:t>
            </a:r>
            <a:r>
              <a:rPr lang="en-US" dirty="0"/>
              <a:t>“</a:t>
            </a:r>
            <a:r>
              <a:rPr lang="sr-Cyrl-RS" dirty="0"/>
              <a:t>испашћу глуп и смешан</a:t>
            </a:r>
            <a:r>
              <a:rPr lang="en-US" dirty="0"/>
              <a:t>”</a:t>
            </a:r>
            <a:r>
              <a:rPr lang="sr-Cyrl-RS" dirty="0"/>
              <a:t>, </a:t>
            </a:r>
            <a:r>
              <a:rPr lang="en-US" dirty="0"/>
              <a:t>“</a:t>
            </a:r>
            <a:r>
              <a:rPr lang="sr-Cyrl-RS" dirty="0"/>
              <a:t>нећу успети</a:t>
            </a:r>
            <a:r>
              <a:rPr lang="en-US" dirty="0"/>
              <a:t>”</a:t>
            </a:r>
            <a:r>
              <a:rPr lang="sr-Cyrl-RS" dirty="0"/>
              <a:t>, </a:t>
            </a:r>
            <a:r>
              <a:rPr lang="en-US" dirty="0"/>
              <a:t>“</a:t>
            </a:r>
            <a:r>
              <a:rPr lang="sr-Cyrl-RS" dirty="0"/>
              <a:t>сви ће ме одбацити</a:t>
            </a:r>
            <a:r>
              <a:rPr lang="en-US" dirty="0"/>
              <a:t>”</a:t>
            </a:r>
            <a:r>
              <a:rPr lang="sr-Cyrl-RS" dirty="0"/>
              <a:t>, </a:t>
            </a:r>
            <a:r>
              <a:rPr lang="en-US" dirty="0"/>
              <a:t>“</a:t>
            </a:r>
            <a:r>
              <a:rPr lang="sr-Cyrl-RS" dirty="0"/>
              <a:t>блокираћу се</a:t>
            </a:r>
            <a:r>
              <a:rPr lang="en-US" dirty="0"/>
              <a:t>”, </a:t>
            </a:r>
            <a:r>
              <a:rPr lang="sr-Cyrl-RS" dirty="0"/>
              <a:t>иду на руку лошем исходу неког важног догађаја, у овом случају завршног испита. Код неких особа оваква размишљања могу деловати подстицајно и стимулативно, па ће уложити више труда да се не би остварила оваква размишљања и сценариј</a:t>
            </a:r>
            <a:r>
              <a:rPr lang="en-US" dirty="0"/>
              <a:t>a</a:t>
            </a:r>
            <a:r>
              <a:rPr lang="sr-Cyrl-RS" dirty="0"/>
              <a:t>.</a:t>
            </a:r>
            <a:r>
              <a:rPr lang="en-US" dirty="0"/>
              <a:t> </a:t>
            </a:r>
            <a:endParaRPr lang="sr-Cyrl-RS" dirty="0"/>
          </a:p>
          <a:p>
            <a:endParaRPr lang="en-US" dirty="0"/>
          </a:p>
          <a:p>
            <a:endParaRPr lang="en-US" dirty="0"/>
          </a:p>
        </p:txBody>
      </p:sp>
      <p:pic>
        <p:nvPicPr>
          <p:cNvPr id="5" name="Picture 4">
            <a:extLst>
              <a:ext uri="{FF2B5EF4-FFF2-40B4-BE49-F238E27FC236}">
                <a16:creationId xmlns:a16="http://schemas.microsoft.com/office/drawing/2014/main" id="{F5419939-CC61-460E-91E1-D92AEC028C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2610" y="2983230"/>
            <a:ext cx="2366010" cy="2000250"/>
          </a:xfrm>
          <a:prstGeom prst="rect">
            <a:avLst/>
          </a:prstGeom>
        </p:spPr>
      </p:pic>
    </p:spTree>
    <p:extLst>
      <p:ext uri="{BB962C8B-B14F-4D97-AF65-F5344CB8AC3E}">
        <p14:creationId xmlns:p14="http://schemas.microsoft.com/office/powerpoint/2010/main" val="3567512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4E1D1-AA03-42A3-8622-3D39EC6D8C63}"/>
              </a:ext>
            </a:extLst>
          </p:cNvPr>
          <p:cNvSpPr>
            <a:spLocks noGrp="1"/>
          </p:cNvSpPr>
          <p:nvPr>
            <p:ph type="title"/>
          </p:nvPr>
        </p:nvSpPr>
        <p:spPr/>
        <p:txBody>
          <a:bodyPr/>
          <a:lstStyle/>
          <a:p>
            <a:r>
              <a:rPr lang="sr-Cyrl-RS" dirty="0"/>
              <a:t>Шта је то предиспитна трема?</a:t>
            </a:r>
            <a:endParaRPr lang="en-US" dirty="0"/>
          </a:p>
        </p:txBody>
      </p:sp>
      <p:sp>
        <p:nvSpPr>
          <p:cNvPr id="3" name="Content Placeholder 2">
            <a:extLst>
              <a:ext uri="{FF2B5EF4-FFF2-40B4-BE49-F238E27FC236}">
                <a16:creationId xmlns:a16="http://schemas.microsoft.com/office/drawing/2014/main" id="{5F2E6C90-F1FE-48FE-9A41-7524BD988AB9}"/>
              </a:ext>
            </a:extLst>
          </p:cNvPr>
          <p:cNvSpPr>
            <a:spLocks noGrp="1"/>
          </p:cNvSpPr>
          <p:nvPr>
            <p:ph idx="1"/>
          </p:nvPr>
        </p:nvSpPr>
        <p:spPr>
          <a:xfrm>
            <a:off x="560093" y="2427768"/>
            <a:ext cx="10972752" cy="2910840"/>
          </a:xfrm>
        </p:spPr>
        <p:txBody>
          <a:bodyPr>
            <a:normAutofit fontScale="92500" lnSpcReduction="20000"/>
          </a:bodyPr>
          <a:lstStyle/>
          <a:p>
            <a:r>
              <a:rPr lang="sr-Cyrl-RS" b="1" dirty="0"/>
              <a:t>Предиспитна трема </a:t>
            </a:r>
            <a:r>
              <a:rPr lang="sr-Cyrl-RS" dirty="0"/>
              <a:t>се јавља у ситуацијама током припреме за важан испит, пред почетак и током самог испита. Представља комбинацију повишене психолошке узбуђености, тензије и телесних симптома које смо помињали, бриге, страха од неуспеха, панике и катастофизирања.</a:t>
            </a:r>
          </a:p>
          <a:p>
            <a:r>
              <a:rPr lang="sr-Cyrl-RS" dirty="0"/>
              <a:t>Предиспитна трема се испољава као </a:t>
            </a:r>
            <a:r>
              <a:rPr lang="sr-Cyrl-RS" b="1" dirty="0"/>
              <a:t>доживљај високог стреса, анксиозности и осећаја непријатности </a:t>
            </a:r>
            <a:r>
              <a:rPr lang="sr-Cyrl-RS" dirty="0"/>
              <a:t>пре и/или током полагања испита.</a:t>
            </a:r>
          </a:p>
          <a:p>
            <a:r>
              <a:rPr lang="sr-Cyrl-RS" dirty="0"/>
              <a:t>Често се дешава да ученици који испољавају висок степен предиспитне треме избегавају све што их подсећа на испит, тешко се концентришу на учење и припрему за испит, а на самом испиту је паника толико изражена да нису у стању да ефикасно решавају тест, чини им се да не знају одговор ни на једно питање, недостаје им времена за рад.. </a:t>
            </a:r>
            <a:endParaRPr lang="en-US" dirty="0"/>
          </a:p>
        </p:txBody>
      </p:sp>
      <p:pic>
        <p:nvPicPr>
          <p:cNvPr id="5" name="Picture 4">
            <a:extLst>
              <a:ext uri="{FF2B5EF4-FFF2-40B4-BE49-F238E27FC236}">
                <a16:creationId xmlns:a16="http://schemas.microsoft.com/office/drawing/2014/main" id="{539A7C1E-F603-4CDC-B05B-43AC1AFC61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4780" y="5197146"/>
            <a:ext cx="4183379" cy="1371600"/>
          </a:xfrm>
          <a:prstGeom prst="rect">
            <a:avLst/>
          </a:prstGeom>
        </p:spPr>
      </p:pic>
    </p:spTree>
    <p:extLst>
      <p:ext uri="{BB962C8B-B14F-4D97-AF65-F5344CB8AC3E}">
        <p14:creationId xmlns:p14="http://schemas.microsoft.com/office/powerpoint/2010/main" val="1902772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BA250-0038-4493-8216-95DEBB5A02A8}"/>
              </a:ext>
            </a:extLst>
          </p:cNvPr>
          <p:cNvSpPr>
            <a:spLocks noGrp="1"/>
          </p:cNvSpPr>
          <p:nvPr>
            <p:ph type="title"/>
          </p:nvPr>
        </p:nvSpPr>
        <p:spPr/>
        <p:txBody>
          <a:bodyPr/>
          <a:lstStyle/>
          <a:p>
            <a:r>
              <a:rPr lang="ru-RU" dirty="0"/>
              <a:t>Шта је то предиспитна трема?</a:t>
            </a:r>
            <a:endParaRPr lang="en-US" dirty="0"/>
          </a:p>
        </p:txBody>
      </p:sp>
      <p:sp>
        <p:nvSpPr>
          <p:cNvPr id="3" name="Content Placeholder 2">
            <a:extLst>
              <a:ext uri="{FF2B5EF4-FFF2-40B4-BE49-F238E27FC236}">
                <a16:creationId xmlns:a16="http://schemas.microsoft.com/office/drawing/2014/main" id="{9273DACD-2072-413F-9E03-491F7D30B242}"/>
              </a:ext>
            </a:extLst>
          </p:cNvPr>
          <p:cNvSpPr>
            <a:spLocks noGrp="1"/>
          </p:cNvSpPr>
          <p:nvPr>
            <p:ph idx="1"/>
          </p:nvPr>
        </p:nvSpPr>
        <p:spPr>
          <a:xfrm>
            <a:off x="521979" y="2438400"/>
            <a:ext cx="7861632" cy="3154326"/>
          </a:xfrm>
        </p:spPr>
        <p:txBody>
          <a:bodyPr>
            <a:normAutofit fontScale="92500" lnSpcReduction="10000"/>
          </a:bodyPr>
          <a:lstStyle/>
          <a:p>
            <a:r>
              <a:rPr lang="sr-Cyrl-RS" dirty="0">
                <a:cs typeface="Times New Roman" panose="02020603050405020304" pitchFamily="18" charset="0"/>
              </a:rPr>
              <a:t>Предиспитна трема или анксиозност може бити изражена у већој или мањој мери.</a:t>
            </a:r>
          </a:p>
          <a:p>
            <a:r>
              <a:rPr lang="sr-Cyrl-RS" dirty="0">
                <a:cs typeface="Times New Roman" panose="02020603050405020304" pitchFamily="18" charset="0"/>
              </a:rPr>
              <a:t>У мањој мери је изражена код готово свих ученика и представља осећај благе нервозе пред предстојећи испит, али ученици успевају да и поред тога усмере своју пажњу на учење или решавање задатака на самом испиту.</a:t>
            </a:r>
          </a:p>
          <a:p>
            <a:r>
              <a:rPr lang="sr-Cyrl-RS" dirty="0">
                <a:cs typeface="Times New Roman" panose="02020603050405020304" pitchFamily="18" charset="0"/>
              </a:rPr>
              <a:t>Када је изражена у већој мери праћена је реакцијом страха приликом излагања испитним ситуацијама, покушајима избегавања испита, нападима панике и размишљањима попут </a:t>
            </a:r>
            <a:r>
              <a:rPr lang="en-US" dirty="0">
                <a:cs typeface="Times New Roman" panose="02020603050405020304" pitchFamily="18" charset="0"/>
              </a:rPr>
              <a:t>“</a:t>
            </a:r>
            <a:r>
              <a:rPr lang="sr-Cyrl-RS" dirty="0">
                <a:cs typeface="Times New Roman" panose="02020603050405020304" pitchFamily="18" charset="0"/>
              </a:rPr>
              <a:t>ја не могу да урадим ово</a:t>
            </a:r>
            <a:r>
              <a:rPr lang="en-US" dirty="0">
                <a:cs typeface="Times New Roman" panose="02020603050405020304" pitchFamily="18" charset="0"/>
              </a:rPr>
              <a:t>”.</a:t>
            </a:r>
          </a:p>
        </p:txBody>
      </p:sp>
      <p:pic>
        <p:nvPicPr>
          <p:cNvPr id="4" name="Picture 3">
            <a:extLst>
              <a:ext uri="{FF2B5EF4-FFF2-40B4-BE49-F238E27FC236}">
                <a16:creationId xmlns:a16="http://schemas.microsoft.com/office/drawing/2014/main" id="{3C207405-83AE-4A50-B77F-C52E75C657FC}"/>
              </a:ext>
            </a:extLst>
          </p:cNvPr>
          <p:cNvPicPr>
            <a:picLocks noChangeAspect="1"/>
          </p:cNvPicPr>
          <p:nvPr/>
        </p:nvPicPr>
        <p:blipFill>
          <a:blip r:embed="rId2"/>
          <a:stretch>
            <a:fillRect/>
          </a:stretch>
        </p:blipFill>
        <p:spPr>
          <a:xfrm>
            <a:off x="8383611" y="3009636"/>
            <a:ext cx="3456531" cy="2011854"/>
          </a:xfrm>
          <a:prstGeom prst="rect">
            <a:avLst/>
          </a:prstGeom>
        </p:spPr>
      </p:pic>
    </p:spTree>
    <p:extLst>
      <p:ext uri="{BB962C8B-B14F-4D97-AF65-F5344CB8AC3E}">
        <p14:creationId xmlns:p14="http://schemas.microsoft.com/office/powerpoint/2010/main" val="41632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18DBF-2878-49F7-A8D6-DA0F062E0001}"/>
              </a:ext>
            </a:extLst>
          </p:cNvPr>
          <p:cNvSpPr>
            <a:spLocks noGrp="1"/>
          </p:cNvSpPr>
          <p:nvPr>
            <p:ph type="title"/>
          </p:nvPr>
        </p:nvSpPr>
        <p:spPr/>
        <p:txBody>
          <a:bodyPr/>
          <a:lstStyle/>
          <a:p>
            <a:r>
              <a:rPr lang="ru-RU" dirty="0"/>
              <a:t>Да ли  трема увек утиче негативно на наше постигнуће?</a:t>
            </a:r>
            <a:endParaRPr lang="en-US" dirty="0"/>
          </a:p>
        </p:txBody>
      </p:sp>
      <p:sp>
        <p:nvSpPr>
          <p:cNvPr id="3" name="Content Placeholder 2">
            <a:extLst>
              <a:ext uri="{FF2B5EF4-FFF2-40B4-BE49-F238E27FC236}">
                <a16:creationId xmlns:a16="http://schemas.microsoft.com/office/drawing/2014/main" id="{AAE0F68B-EF72-4F35-8705-8ED34D07A072}"/>
              </a:ext>
            </a:extLst>
          </p:cNvPr>
          <p:cNvSpPr>
            <a:spLocks noGrp="1"/>
          </p:cNvSpPr>
          <p:nvPr>
            <p:ph idx="1"/>
          </p:nvPr>
        </p:nvSpPr>
        <p:spPr>
          <a:xfrm>
            <a:off x="487729" y="2427767"/>
            <a:ext cx="8770571" cy="3388242"/>
          </a:xfrm>
        </p:spPr>
        <p:txBody>
          <a:bodyPr>
            <a:normAutofit fontScale="92500" lnSpcReduction="20000"/>
          </a:bodyPr>
          <a:lstStyle/>
          <a:p>
            <a:r>
              <a:rPr lang="ru-RU" dirty="0"/>
              <a:t>Предиспитна трема и анксиозност </a:t>
            </a:r>
            <a:r>
              <a:rPr lang="ru-RU" b="1" dirty="0"/>
              <a:t>ствара препреке у учењу и постигнућу ученика. </a:t>
            </a:r>
            <a:r>
              <a:rPr lang="ru-RU" dirty="0"/>
              <a:t>Истраживања показују да је висок ниво емоционалног стреса који се дешава у овим ситуацијама повезан са слабијим постигнућем на испиту.</a:t>
            </a:r>
            <a:r>
              <a:rPr lang="en-US" dirty="0"/>
              <a:t> </a:t>
            </a:r>
            <a:r>
              <a:rPr lang="sr-Cyrl-RS" dirty="0"/>
              <a:t>Ученици могу одреаговати и на висок и на низак степен треме на различите начине. Уколико успете да се ефикасно изборите са тремом то ће позитивно утицати и на ваше постигнуће на тесту.</a:t>
            </a:r>
            <a:r>
              <a:rPr lang="en-US" dirty="0"/>
              <a:t> </a:t>
            </a:r>
            <a:endParaRPr lang="sr-Cyrl-RS" dirty="0"/>
          </a:p>
          <a:p>
            <a:r>
              <a:rPr lang="ru-RU" b="1" dirty="0"/>
              <a:t>Трема у зависности од особе и околности, може бити стимулативна или инхибирајућа. </a:t>
            </a:r>
            <a:r>
              <a:rPr lang="ru-RU" dirty="0"/>
              <a:t>Шта ће деловати стимулативно, а шта не зависи од нас самих. За једног ученика је довољно времена стимулативно, а за неког другог је стимулативно мало времена и постојање рока. Висока очекивања некога додатно мотивишу да ради и учи, а некога оптерећују и ометају у раду. </a:t>
            </a:r>
          </a:p>
        </p:txBody>
      </p:sp>
      <p:pic>
        <p:nvPicPr>
          <p:cNvPr id="6" name="Picture 5">
            <a:extLst>
              <a:ext uri="{FF2B5EF4-FFF2-40B4-BE49-F238E27FC236}">
                <a16:creationId xmlns:a16="http://schemas.microsoft.com/office/drawing/2014/main" id="{C09E234A-CFFA-45F9-8802-1CBC65492190}"/>
              </a:ext>
            </a:extLst>
          </p:cNvPr>
          <p:cNvPicPr>
            <a:picLocks noChangeAspect="1"/>
          </p:cNvPicPr>
          <p:nvPr/>
        </p:nvPicPr>
        <p:blipFill>
          <a:blip r:embed="rId2"/>
          <a:stretch>
            <a:fillRect/>
          </a:stretch>
        </p:blipFill>
        <p:spPr>
          <a:xfrm>
            <a:off x="9611834" y="2694290"/>
            <a:ext cx="2092438" cy="2411730"/>
          </a:xfrm>
          <a:prstGeom prst="rect">
            <a:avLst/>
          </a:prstGeom>
        </p:spPr>
      </p:pic>
    </p:spTree>
    <p:extLst>
      <p:ext uri="{BB962C8B-B14F-4D97-AF65-F5344CB8AC3E}">
        <p14:creationId xmlns:p14="http://schemas.microsoft.com/office/powerpoint/2010/main" val="2837614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docProps/app.xml><?xml version="1.0" encoding="utf-8"?>
<Properties xmlns="http://schemas.openxmlformats.org/officeDocument/2006/extended-properties" xmlns:vt="http://schemas.openxmlformats.org/officeDocument/2006/docPropsVTypes">
  <Template>tf11309028_win32</Template>
  <TotalTime>1036</TotalTime>
  <Words>3550</Words>
  <Application>Microsoft Office PowerPoint</Application>
  <PresentationFormat>Widescreen</PresentationFormat>
  <Paragraphs>114</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Calibri</vt:lpstr>
      <vt:lpstr>Century Schoolbook</vt:lpstr>
      <vt:lpstr>Corbel</vt:lpstr>
      <vt:lpstr>Times New Roman</vt:lpstr>
      <vt:lpstr>Feathered</vt:lpstr>
      <vt:lpstr>Како се припремити за завршни испит? – повезаност треме и успеха на испиту</vt:lpstr>
      <vt:lpstr>Шта све обухвата припрема за завршни испит?</vt:lpstr>
      <vt:lpstr>Шта је то трема?</vt:lpstr>
      <vt:lpstr>Шта је то трема?</vt:lpstr>
      <vt:lpstr>Шта је то трема?</vt:lpstr>
      <vt:lpstr>Шта је то трема?</vt:lpstr>
      <vt:lpstr>Шта је то предиспитна трема?</vt:lpstr>
      <vt:lpstr>Шта је то предиспитна трема?</vt:lpstr>
      <vt:lpstr>Да ли  трема увек утиче негативно на наше постигнуће?</vt:lpstr>
      <vt:lpstr>Да ли  трема увек утиче негативно на наше постигнуће?</vt:lpstr>
      <vt:lpstr>Зашто се јавља трема пред завршни испит?</vt:lpstr>
      <vt:lpstr>Зашто се јавља трема пред завршни испит?</vt:lpstr>
      <vt:lpstr>Који су узроци треме?</vt:lpstr>
      <vt:lpstr>Како могу да препознам трему код себе?</vt:lpstr>
      <vt:lpstr>На који начин можемо да се изборимо са тремом?</vt:lpstr>
      <vt:lpstr>На који начин можемо да се изборимо са тремом?</vt:lpstr>
      <vt:lpstr>На који начин можемо да се изборимо са тремом?</vt:lpstr>
      <vt:lpstr>На који начин можемо да се изборимо са тремом?</vt:lpstr>
      <vt:lpstr>На који начин можемо да се изборимо са тремом?</vt:lpstr>
      <vt:lpstr>На који начин можемо да се изборимо са тремом?</vt:lpstr>
      <vt:lpstr>На који начин можемо да се изборимо са тремом?</vt:lpstr>
      <vt:lpstr>На који начин можемо да се изборимо са тремом?</vt:lpstr>
      <vt:lpstr>Коме можете да се обратите за подршку?</vt:lpstr>
      <vt:lpstr>Запамтите..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Како се припремити за завршни испит? – повезаност треме и успеха на испиту</dc:title>
  <dc:creator>Psiholog Psiholog</dc:creator>
  <cp:lastModifiedBy>Psiholog Psiholog</cp:lastModifiedBy>
  <cp:revision>74</cp:revision>
  <dcterms:created xsi:type="dcterms:W3CDTF">2021-03-04T09:26:39Z</dcterms:created>
  <dcterms:modified xsi:type="dcterms:W3CDTF">2021-04-07T09:18:52Z</dcterms:modified>
</cp:coreProperties>
</file>